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317" r:id="rId3"/>
    <p:sldId id="325" r:id="rId4"/>
    <p:sldId id="324" r:id="rId5"/>
    <p:sldId id="326" r:id="rId6"/>
    <p:sldId id="333" r:id="rId7"/>
    <p:sldId id="346" r:id="rId8"/>
    <p:sldId id="345" r:id="rId9"/>
    <p:sldId id="322" r:id="rId10"/>
    <p:sldId id="323" r:id="rId11"/>
    <p:sldId id="281" r:id="rId12"/>
    <p:sldId id="343" r:id="rId13"/>
    <p:sldId id="283" r:id="rId14"/>
    <p:sldId id="284" r:id="rId15"/>
    <p:sldId id="328" r:id="rId16"/>
    <p:sldId id="329" r:id="rId17"/>
    <p:sldId id="300" r:id="rId18"/>
    <p:sldId id="302" r:id="rId19"/>
    <p:sldId id="303" r:id="rId20"/>
    <p:sldId id="319" r:id="rId21"/>
    <p:sldId id="301" r:id="rId22"/>
    <p:sldId id="307" r:id="rId23"/>
    <p:sldId id="321" r:id="rId24"/>
    <p:sldId id="320" r:id="rId25"/>
    <p:sldId id="348" r:id="rId26"/>
    <p:sldId id="330" r:id="rId27"/>
    <p:sldId id="350" r:id="rId28"/>
    <p:sldId id="351" r:id="rId29"/>
    <p:sldId id="318" r:id="rId30"/>
    <p:sldId id="309" r:id="rId31"/>
    <p:sldId id="335" r:id="rId32"/>
    <p:sldId id="331" r:id="rId33"/>
    <p:sldId id="340" r:id="rId34"/>
    <p:sldId id="308" r:id="rId35"/>
    <p:sldId id="332" r:id="rId36"/>
    <p:sldId id="347" r:id="rId37"/>
    <p:sldId id="336" r:id="rId38"/>
    <p:sldId id="338" r:id="rId39"/>
    <p:sldId id="341" r:id="rId40"/>
    <p:sldId id="354" r:id="rId41"/>
    <p:sldId id="342" r:id="rId42"/>
    <p:sldId id="355" r:id="rId43"/>
    <p:sldId id="356" r:id="rId44"/>
    <p:sldId id="344" r:id="rId45"/>
    <p:sldId id="311" r:id="rId46"/>
    <p:sldId id="291" r:id="rId47"/>
    <p:sldId id="295" r:id="rId48"/>
    <p:sldId id="297" r:id="rId49"/>
    <p:sldId id="290" r:id="rId50"/>
    <p:sldId id="287" r:id="rId51"/>
    <p:sldId id="315" r:id="rId52"/>
    <p:sldId id="288" r:id="rId53"/>
    <p:sldId id="352" r:id="rId54"/>
    <p:sldId id="353" r:id="rId55"/>
    <p:sldId id="313" r:id="rId56"/>
    <p:sldId id="299" r:id="rId57"/>
    <p:sldId id="282" r:id="rId58"/>
    <p:sldId id="279" r:id="rId5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13"/>
    <a:srgbClr val="000000"/>
    <a:srgbClr val="FFFF00"/>
    <a:srgbClr val="B3D3EA"/>
    <a:srgbClr val="78A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655" autoAdjust="0"/>
    <p:restoredTop sz="95596" autoAdjust="0"/>
  </p:normalViewPr>
  <p:slideViewPr>
    <p:cSldViewPr>
      <p:cViewPr>
        <p:scale>
          <a:sx n="55" d="100"/>
          <a:sy n="55" d="100"/>
        </p:scale>
        <p:origin x="-1668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C824B-D723-4F67-A510-8135B7399E8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57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9C53CF-8DD7-4C23-BA36-D4888D3A7D79}" type="slidenum">
              <a:rPr lang="en-US"/>
              <a:pPr/>
              <a:t>58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11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21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22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30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34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45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51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109517-123B-4B25-9361-77A6B7D62CB5}" type="slidenum">
              <a:rPr lang="en-US"/>
              <a:pPr/>
              <a:t>55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3352800"/>
            <a:ext cx="7086600" cy="70485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978275"/>
            <a:ext cx="7086600" cy="441325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274638"/>
            <a:ext cx="2114550" cy="6354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274638"/>
            <a:ext cx="6191250" cy="6354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90600" y="1143000"/>
            <a:ext cx="38481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91100" y="1143000"/>
            <a:ext cx="38481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74638"/>
            <a:ext cx="8458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143000"/>
            <a:ext cx="7848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onakovobiblioteka.ru/images/0409Melkovo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javascript:photo('/Borki/hist/04/tolst.jpg','%D0%A2%D0%BE%D0%BB%D1%81%D1%82%D1%8B%D0%B5_%D0%90.%D0%9D._%D0%B8_%D0%9D.%D0%90.',800,800)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981200"/>
            <a:ext cx="9144000" cy="207645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>Старое </a:t>
            </a:r>
            <a:r>
              <a:rPr lang="ru-RU" sz="7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7200" b="1" dirty="0" smtClean="0">
                <a:solidFill>
                  <a:srgbClr val="002060"/>
                </a:solidFill>
              </a:rPr>
              <a:t>:</a:t>
            </a:r>
            <a:br>
              <a:rPr lang="ru-RU" sz="7200" b="1" dirty="0" smtClean="0">
                <a:solidFill>
                  <a:srgbClr val="002060"/>
                </a:solidFill>
              </a:rPr>
            </a:br>
            <a:r>
              <a:rPr lang="ru-RU" sz="7200" b="1" dirty="0" smtClean="0">
                <a:solidFill>
                  <a:srgbClr val="002060"/>
                </a:solidFill>
              </a:rPr>
              <a:t>прошлое </a:t>
            </a:r>
            <a:br>
              <a:rPr lang="ru-RU" sz="7200" b="1" dirty="0" smtClean="0">
                <a:solidFill>
                  <a:srgbClr val="002060"/>
                </a:solidFill>
              </a:rPr>
            </a:br>
            <a:r>
              <a:rPr lang="ru-RU" sz="7200" b="1" dirty="0" smtClean="0">
                <a:solidFill>
                  <a:srgbClr val="002060"/>
                </a:solidFill>
              </a:rPr>
              <a:t>и настоящее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Company name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-304800"/>
            <a:ext cx="9144000" cy="71628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Храм в селе </a:t>
            </a:r>
            <a:r>
              <a:rPr lang="ru-RU" b="1" dirty="0" err="1" smtClean="0">
                <a:solidFill>
                  <a:srgbClr val="002060"/>
                </a:solidFill>
              </a:rPr>
              <a:t>Мелково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200" b="1" dirty="0" smtClean="0"/>
              <a:t> имел два престола: главный - во имя святого великомученика </a:t>
            </a:r>
            <a:r>
              <a:rPr lang="ru-RU" sz="3200" b="1" dirty="0" err="1" smtClean="0"/>
              <a:t>Димитрия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Солунского</a:t>
            </a:r>
            <a:r>
              <a:rPr lang="ru-RU" sz="3200" b="1" dirty="0" smtClean="0"/>
              <a:t>, правый - в честь святого Николая Чудотворца. Имя и фамилия зодчего, строившего храм, неизвестны. </a:t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002060"/>
                </a:solidFill>
              </a:rPr>
              <a:t> В 1863 году церковь была перестроена: расширена трапезная церковь и перестроена колокольня. По данным Государственного Архива Тверской области  это была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«... церковь каменная, пятиглавая …)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533400"/>
            <a:ext cx="3886200" cy="54102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Реконструкция храма 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во имя </a:t>
            </a:r>
            <a:r>
              <a:rPr lang="ru-RU" b="1" dirty="0" err="1" smtClean="0">
                <a:solidFill>
                  <a:srgbClr val="002060"/>
                </a:solidFill>
              </a:rPr>
              <a:t>Димитрия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Солунского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Мелково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52400"/>
            <a:ext cx="5105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Реконструкция храма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E:\Лампе\080411_Лампе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5907087" cy="5389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2016 г. Открытие памятного креста на месте разрушенного храма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http://www.tvereparhia.ru/images/phocagallery/121116/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143000"/>
            <a:ext cx="7010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15962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Старый тракт Москва – Санкт-Петербург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http://www.putnik.ru/Borki/hist/06/old_roa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430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-конечная звезда 5"/>
          <p:cNvSpPr/>
          <p:nvPr/>
        </p:nvSpPr>
        <p:spPr bwMode="auto">
          <a:xfrm>
            <a:off x="6477000" y="3048000"/>
            <a:ext cx="609600" cy="609600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1" y="36576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Старое </a:t>
            </a:r>
            <a:r>
              <a:rPr lang="ru-RU" b="1" dirty="0" err="1" smtClean="0">
                <a:solidFill>
                  <a:srgbClr val="FF0000"/>
                </a:solidFill>
              </a:rPr>
              <a:t>Мелково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 bwMode="auto">
          <a:xfrm>
            <a:off x="914400" y="1371600"/>
            <a:ext cx="762000" cy="762000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4478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 19 веке в селе </a:t>
            </a:r>
            <a:r>
              <a:rPr lang="ru-RU" sz="36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600" b="1" dirty="0" smtClean="0">
                <a:solidFill>
                  <a:srgbClr val="002060"/>
                </a:solidFill>
              </a:rPr>
              <a:t> было два постоялых двора,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этапная  (ямщицкая) станция,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две кузницы,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 лавочка, в которой продавались вещи,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необходимые в крестьянском быту: лапти, веревки, кнуты и прочее.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1143000"/>
            <a:ext cx="8686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описании конца XIX века названы два селения: село Большое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200" b="1" dirty="0" smtClean="0">
                <a:solidFill>
                  <a:srgbClr val="002060"/>
                </a:solidFill>
              </a:rPr>
              <a:t> и деревня Малое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200" b="1" dirty="0" smtClean="0">
                <a:solidFill>
                  <a:srgbClr val="002060"/>
                </a:solidFill>
              </a:rPr>
              <a:t>, составлявшее одно крестьянское общество. В селе Большое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200" b="1" dirty="0" smtClean="0">
                <a:solidFill>
                  <a:srgbClr val="002060"/>
                </a:solidFill>
              </a:rPr>
              <a:t> имелось 35 колодцев и 9 прудов, а в деревне Малое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200" b="1" dirty="0" smtClean="0">
                <a:solidFill>
                  <a:srgbClr val="002060"/>
                </a:solidFill>
              </a:rPr>
              <a:t> - 9 колодцев и 1 пруд. В селе имелись 2 мануфактурные и 2 мелочные лавки, трактир, кузница. 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В 1900 году село </a:t>
            </a:r>
            <a:r>
              <a:rPr lang="ru-RU" sz="3200" b="1" dirty="0" err="1" smtClean="0">
                <a:solidFill>
                  <a:srgbClr val="FF0000"/>
                </a:solidFill>
              </a:rPr>
              <a:t>Мелково</a:t>
            </a:r>
            <a:r>
              <a:rPr lang="ru-RU" sz="3200" b="1" dirty="0" smtClean="0">
                <a:solidFill>
                  <a:srgbClr val="FF0000"/>
                </a:solidFill>
              </a:rPr>
              <a:t> состояло из 80 дворов и 471 жителя.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6388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19 и начале 20 века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село находилось во владении помещиков Толстых и </a:t>
            </a:r>
            <a:r>
              <a:rPr lang="ru-RU" b="1" dirty="0" err="1" smtClean="0">
                <a:solidFill>
                  <a:srgbClr val="002060"/>
                </a:solidFill>
              </a:rPr>
              <a:t>Столпаковых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(усадьба   «</a:t>
            </a:r>
            <a:r>
              <a:rPr lang="ru-RU" b="1" dirty="0" err="1" smtClean="0">
                <a:solidFill>
                  <a:srgbClr val="002060"/>
                </a:solidFill>
              </a:rPr>
              <a:t>Коровашик</a:t>
            </a:r>
            <a:r>
              <a:rPr lang="ru-RU" b="1" dirty="0" smtClean="0">
                <a:solidFill>
                  <a:srgbClr val="002060"/>
                </a:solidFill>
              </a:rPr>
              <a:t>»).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Усадьба Толстых Новинки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находилась за Слободой.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 </a:t>
            </a:r>
            <a:r>
              <a:rPr lang="ru-RU" b="1" dirty="0" err="1" smtClean="0">
                <a:solidFill>
                  <a:srgbClr val="FF0000"/>
                </a:solidFill>
              </a:rPr>
              <a:t>Мелково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err="1" smtClean="0">
                <a:solidFill>
                  <a:srgbClr val="FF0000"/>
                </a:solidFill>
              </a:rPr>
              <a:t>в</a:t>
            </a:r>
            <a:r>
              <a:rPr lang="ru-RU" b="1" dirty="0" smtClean="0">
                <a:solidFill>
                  <a:srgbClr val="FF0000"/>
                </a:solidFill>
              </a:rPr>
              <a:t> двухэтажном доме </a:t>
            </a:r>
            <a:r>
              <a:rPr lang="ru-RU" b="1" dirty="0" err="1" smtClean="0">
                <a:solidFill>
                  <a:srgbClr val="FF0000"/>
                </a:solidFill>
              </a:rPr>
              <a:t>Столпаковых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во второй половине 19 века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размещалась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школа для крестьянских детей.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Здание школы не сохранилось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rcoit.ru/upload/medialibrary/2de/koroleva_ist_viborov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103" y="1219200"/>
            <a:ext cx="8329303" cy="5219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71600"/>
            <a:ext cx="7467600" cy="5257800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  Школа содержалась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на средства </a:t>
            </a:r>
            <a:r>
              <a:rPr lang="ru-RU" sz="4400" b="1" dirty="0" err="1" smtClean="0">
                <a:solidFill>
                  <a:srgbClr val="002060"/>
                </a:solidFill>
              </a:rPr>
              <a:t>Столпаковых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и Надежды Александровны Толстой (Загряжской), бабушки последних совладельцев </a:t>
            </a:r>
            <a:r>
              <a:rPr lang="ru-RU" sz="4400" b="1" dirty="0" err="1" smtClean="0">
                <a:solidFill>
                  <a:srgbClr val="002060"/>
                </a:solidFill>
              </a:rPr>
              <a:t>мелковских</a:t>
            </a:r>
            <a:r>
              <a:rPr lang="ru-RU" sz="4400" b="1" dirty="0" smtClean="0">
                <a:solidFill>
                  <a:srgbClr val="002060"/>
                </a:solidFill>
              </a:rPr>
              <a:t> земель.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static-maps.yandex.ru/1.x/?ll=36.438646,56.657640&amp;l=sat,skl&amp;spn=0.030779,0.025740&amp;size=520,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8023860" cy="6172200"/>
          </a:xfrm>
          <a:prstGeom prst="rect">
            <a:avLst/>
          </a:prstGeom>
          <a:noFill/>
        </p:spPr>
      </p:pic>
      <p:sp>
        <p:nvSpPr>
          <p:cNvPr id="3" name="5-конечная звезда 2"/>
          <p:cNvSpPr/>
          <p:nvPr/>
        </p:nvSpPr>
        <p:spPr bwMode="auto">
          <a:xfrm>
            <a:off x="4191000" y="4267200"/>
            <a:ext cx="533400" cy="533400"/>
          </a:xfrm>
          <a:prstGeom prst="star5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Старое </a:t>
            </a:r>
            <a:r>
              <a:rPr lang="ru-RU" b="1" dirty="0" err="1" smtClean="0">
                <a:solidFill>
                  <a:srgbClr val="002060"/>
                </a:solidFill>
              </a:rPr>
              <a:t>Мелково</a:t>
            </a:r>
            <a:r>
              <a:rPr lang="ru-RU" b="1" dirty="0" smtClean="0">
                <a:solidFill>
                  <a:srgbClr val="002060"/>
                </a:solidFill>
              </a:rPr>
              <a:t> со спутника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43400" y="1676400"/>
            <a:ext cx="4495800" cy="4572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Надежда Александровна Толстая (урождённая Загряжская).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http://www.putnik.ru/Borki/hist/04/tolstm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42862" y="228600"/>
            <a:ext cx="7685724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8600" y="533400"/>
            <a:ext cx="3429000" cy="54864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Последние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Толстые, владельцы части села,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Николай Алексеевич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и Мария Алексеевна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6553200"/>
            <a:ext cx="7086600" cy="304800"/>
          </a:xfrm>
        </p:spPr>
        <p:txBody>
          <a:bodyPr/>
          <a:lstStyle/>
          <a:p>
            <a:r>
              <a:rPr lang="en-US" dirty="0" smtClean="0"/>
              <a:t>y </a:t>
            </a:r>
            <a:r>
              <a:rPr lang="en-US" dirty="0"/>
              <a:t>name</a:t>
            </a:r>
          </a:p>
          <a:p>
            <a:endParaRPr lang="ru-RU" dirty="0"/>
          </a:p>
        </p:txBody>
      </p:sp>
      <p:pic>
        <p:nvPicPr>
          <p:cNvPr id="4" name="Содержимое 3" descr="Т05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28600"/>
            <a:ext cx="5181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981200"/>
            <a:ext cx="9144000" cy="25146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На старом погосте деревни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Старое </a:t>
            </a:r>
            <a:r>
              <a:rPr lang="ru-RU" b="1" dirty="0" err="1" smtClean="0">
                <a:solidFill>
                  <a:srgbClr val="002060"/>
                </a:solidFill>
              </a:rPr>
              <a:t>Мелково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сохранились некоторые дореволюционные захоронения владельцев села: </a:t>
            </a:r>
            <a:r>
              <a:rPr lang="ru-RU" b="1" dirty="0" err="1" smtClean="0">
                <a:solidFill>
                  <a:srgbClr val="002060"/>
                </a:solidFill>
              </a:rPr>
              <a:t>Столпаковых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Толстых и </a:t>
            </a:r>
            <a:r>
              <a:rPr lang="ru-RU" b="1" dirty="0" err="1" smtClean="0">
                <a:solidFill>
                  <a:srgbClr val="002060"/>
                </a:solidFill>
              </a:rPr>
              <a:t>Бюнтинга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родственника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последнего губернатора Твери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5867400"/>
            <a:ext cx="7086600" cy="304800"/>
          </a:xfrm>
        </p:spPr>
        <p:txBody>
          <a:bodyPr/>
          <a:lstStyle/>
          <a:p>
            <a:endParaRPr lang="ru-RU" dirty="0" smtClean="0"/>
          </a:p>
          <a:p>
            <a:endParaRPr lang="en-US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447798"/>
            <a:ext cx="8229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годы первой русской революции 1905 года жители д. Слобода и села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200" b="1" dirty="0" smtClean="0">
                <a:solidFill>
                  <a:srgbClr val="002060"/>
                </a:solidFill>
              </a:rPr>
              <a:t>  не остались в стороне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от событий.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Летом 1905 года, после образования Крестьянского союза,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собравшиеся в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мелковской</a:t>
            </a:r>
            <a:r>
              <a:rPr lang="ru-RU" sz="3200" b="1" dirty="0" smtClean="0">
                <a:solidFill>
                  <a:srgbClr val="002060"/>
                </a:solidFill>
              </a:rPr>
              <a:t> земской школе крестьяне обсуждали вопрос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о разделе помещичьей земли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и уменьшении налогов.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1524000"/>
            <a:ext cx="8686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До 30 мая 1922 года </a:t>
            </a:r>
          </a:p>
          <a:p>
            <a:r>
              <a:rPr lang="ru-RU" sz="4400" b="1" dirty="0" smtClean="0">
                <a:solidFill>
                  <a:srgbClr val="002060"/>
                </a:solidFill>
              </a:rPr>
              <a:t>село </a:t>
            </a:r>
            <a:r>
              <a:rPr lang="ru-RU" sz="44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4400" b="1" dirty="0" smtClean="0">
                <a:solidFill>
                  <a:srgbClr val="002060"/>
                </a:solidFill>
              </a:rPr>
              <a:t>входило в состав Городенской волости </a:t>
            </a:r>
            <a:r>
              <a:rPr lang="ru-RU" sz="4400" b="1" dirty="0" err="1" smtClean="0">
                <a:solidFill>
                  <a:srgbClr val="002060"/>
                </a:solidFill>
              </a:rPr>
              <a:t>Корчевского</a:t>
            </a:r>
            <a:r>
              <a:rPr lang="ru-RU" sz="4400" b="1" dirty="0" smtClean="0">
                <a:solidFill>
                  <a:srgbClr val="002060"/>
                </a:solidFill>
              </a:rPr>
              <a:t> уезда</a:t>
            </a:r>
          </a:p>
          <a:p>
            <a:endParaRPr lang="ru-RU" sz="36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0" y="1600200"/>
            <a:ext cx="4953000" cy="47244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 1926 году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 </a:t>
            </a:r>
            <a:r>
              <a:rPr lang="ru-RU" b="1" dirty="0" err="1" smtClean="0">
                <a:solidFill>
                  <a:srgbClr val="FF0000"/>
                </a:solidFill>
              </a:rPr>
              <a:t>Мелково</a:t>
            </a:r>
            <a:r>
              <a:rPr lang="ru-RU" b="1" dirty="0" smtClean="0">
                <a:solidFill>
                  <a:srgbClr val="FF0000"/>
                </a:solidFill>
              </a:rPr>
              <a:t> побывала Надежда Константиновна Крупская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http://www.sensusnovus.ru/uploads/2013/04/Krupsk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3906317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91440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1931 году в </a:t>
            </a:r>
            <a:r>
              <a:rPr lang="ru-RU" b="1" dirty="0" err="1" smtClean="0">
                <a:solidFill>
                  <a:srgbClr val="002060"/>
                </a:solidFill>
              </a:rPr>
              <a:t>Мелкове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был создан колхоз «Северная искра», который специализировался на производстве картофеля,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овощей, молока.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Председателем колхоза был 25-тысячник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 Калининского </a:t>
            </a:r>
            <a:r>
              <a:rPr lang="ru-RU" b="1" dirty="0" err="1" smtClean="0">
                <a:solidFill>
                  <a:srgbClr val="FF0000"/>
                </a:solidFill>
              </a:rPr>
              <a:t>вагонзавода</a:t>
            </a:r>
            <a:r>
              <a:rPr lang="ru-RU" b="1" dirty="0" smtClean="0">
                <a:solidFill>
                  <a:srgbClr val="FF0000"/>
                </a:solidFill>
              </a:rPr>
              <a:t> Иванов.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Наиболее активными колхозниками были: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председатель сельсовета Семен </a:t>
            </a:r>
            <a:r>
              <a:rPr lang="ru-RU" b="1" dirty="0" err="1" smtClean="0">
                <a:solidFill>
                  <a:srgbClr val="FF0000"/>
                </a:solidFill>
              </a:rPr>
              <a:t>Божуков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Павел Архаров, будущий летчик,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Сергей и Аграфена Лапины, Алексей Сурин,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Петр Тарасов, Мария </a:t>
            </a:r>
            <a:r>
              <a:rPr lang="ru-RU" b="1" dirty="0" err="1" smtClean="0">
                <a:solidFill>
                  <a:srgbClr val="FF0000"/>
                </a:solidFill>
              </a:rPr>
              <a:t>Архарова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Анна </a:t>
            </a:r>
            <a:r>
              <a:rPr lang="ru-RU" b="1" dirty="0" err="1" smtClean="0">
                <a:solidFill>
                  <a:srgbClr val="FF0000"/>
                </a:solidFill>
              </a:rPr>
              <a:t>Божукова</a:t>
            </a:r>
            <a:r>
              <a:rPr lang="ru-RU" b="1" dirty="0" smtClean="0">
                <a:solidFill>
                  <a:srgbClr val="FF0000"/>
                </a:solidFill>
              </a:rPr>
              <a:t>,  Ольга </a:t>
            </a:r>
            <a:r>
              <a:rPr lang="ru-RU" b="1" dirty="0" err="1" smtClean="0">
                <a:solidFill>
                  <a:srgbClr val="FF0000"/>
                </a:solidFill>
              </a:rPr>
              <a:t>Пулина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Комсомольскую организацию возглавлял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Петр </a:t>
            </a:r>
            <a:r>
              <a:rPr lang="ru-RU" b="1" dirty="0" err="1" smtClean="0">
                <a:solidFill>
                  <a:srgbClr val="FF0000"/>
                </a:solidFill>
              </a:rPr>
              <a:t>Спирин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Многие из них впоследствии работали в нашем посёлке.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4873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Фото 30-х годов 20 века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F:\SCAN_00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990600"/>
            <a:ext cx="5806261" cy="3962400"/>
          </a:xfrm>
          <a:prstGeom prst="rect">
            <a:avLst/>
          </a:prstGeom>
          <a:noFill/>
        </p:spPr>
      </p:pic>
      <p:pic>
        <p:nvPicPr>
          <p:cNvPr id="4" name="Picture 3" descr="F:\SCAN_00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733800"/>
            <a:ext cx="6172200" cy="3952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14779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Жители </a:t>
            </a:r>
            <a:r>
              <a:rPr lang="ru-RU" b="1" dirty="0" err="1" smtClean="0">
                <a:solidFill>
                  <a:srgbClr val="002060"/>
                </a:solidFill>
              </a:rPr>
              <a:t>Мелковской</a:t>
            </a:r>
            <a:r>
              <a:rPr lang="ru-RU" b="1" dirty="0" smtClean="0">
                <a:solidFill>
                  <a:srgbClr val="002060"/>
                </a:solidFill>
              </a:rPr>
              <a:t> слободы.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40-е годы 20 века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F:\SCAN_00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57194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371600"/>
            <a:ext cx="5181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Участник Великой Отечественной войны,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заместитель командира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3-й авиационной эскадрильи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890-го авиационного полка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45-й авиационной дивизии дальнего действия,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Герой Советского Союза, </a:t>
            </a:r>
            <a:r>
              <a:rPr lang="ru-RU" sz="2800" b="1" dirty="0" smtClean="0">
                <a:solidFill>
                  <a:srgbClr val="002060"/>
                </a:solidFill>
              </a:rPr>
              <a:t>майор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Павел Михайлович Архаров.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6322" name="Picture 2" descr="http://www.warheroes.ru/content/images/heroes/GSS_1941_1945_part_3/Arharov_P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447800"/>
            <a:ext cx="3607846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Человек поселился на этих землях 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после отступления ледника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(10 - 15 тыс. лет тому назад).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Вблизи д.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200" b="1" dirty="0" smtClean="0">
                <a:solidFill>
                  <a:srgbClr val="002060"/>
                </a:solidFill>
              </a:rPr>
              <a:t>,  у Слободы, были  обнаружены памятники ранних славянских поселений: кремневые орудия (копья, стрелы), разные скрепки, глиняная посуда.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В Х - XI веках территория района входила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в состав Киевского княжества, а потом,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в XII - XIII веках, принадлежала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 ростово-суздальским землям.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762000"/>
            <a:ext cx="4572000" cy="55626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Место захоронения Павла Михайловича </a:t>
            </a:r>
            <a:r>
              <a:rPr lang="ru-RU" b="1" dirty="0" err="1" smtClean="0">
                <a:solidFill>
                  <a:srgbClr val="002060"/>
                </a:solidFill>
              </a:rPr>
              <a:t>Архарова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Москве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685800" y="5943600"/>
            <a:ext cx="3657600" cy="533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Надгробный памятн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295400"/>
            <a:ext cx="3857625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00" y="1143000"/>
            <a:ext cx="4343400" cy="50292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Секретарь комсомольской организации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Пётр Иванович </a:t>
            </a:r>
            <a:r>
              <a:rPr lang="ru-RU" sz="3600" b="1" dirty="0" err="1" smtClean="0">
                <a:solidFill>
                  <a:srgbClr val="FF0000"/>
                </a:solidFill>
              </a:rPr>
              <a:t>Спирин</a:t>
            </a:r>
            <a:r>
              <a:rPr lang="ru-RU" sz="3600" b="1" dirty="0" smtClean="0">
                <a:solidFill>
                  <a:srgbClr val="FF0000"/>
                </a:solidFill>
              </a:rPr>
              <a:t>,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ветеран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Великой Отечественной войны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lenovo\Desktop\img0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4648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228600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В 1936 году </a:t>
            </a:r>
          </a:p>
          <a:p>
            <a:endParaRPr lang="ru-RU" sz="3600" b="1" dirty="0" smtClean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в связи с образованием </a:t>
            </a:r>
            <a:r>
              <a:rPr lang="ru-RU" sz="3600" b="1" dirty="0" err="1" smtClean="0">
                <a:solidFill>
                  <a:srgbClr val="002060"/>
                </a:solidFill>
              </a:rPr>
              <a:t>Иваньковского</a:t>
            </a:r>
            <a:r>
              <a:rPr lang="ru-RU" sz="3600" b="1" dirty="0" smtClean="0">
                <a:solidFill>
                  <a:srgbClr val="002060"/>
                </a:solidFill>
              </a:rPr>
              <a:t> водохранилища (Московское море)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живописные окрестности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села </a:t>
            </a:r>
            <a:r>
              <a:rPr lang="ru-RU" sz="3600" b="1" dirty="0" err="1" smtClean="0">
                <a:solidFill>
                  <a:srgbClr val="FF0000"/>
                </a:solidFill>
              </a:rPr>
              <a:t>Мелково</a:t>
            </a:r>
            <a:r>
              <a:rPr lang="ru-RU" sz="3600" b="1" dirty="0" smtClean="0">
                <a:solidFill>
                  <a:srgbClr val="FF0000"/>
                </a:solidFill>
              </a:rPr>
              <a:t> были затоплены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Уровень воды в Волге значительно поднялся. Многие строения были перенесены. </a:t>
            </a:r>
            <a:r>
              <a:rPr lang="ru-RU" sz="3600" b="1" dirty="0" smtClean="0">
                <a:solidFill>
                  <a:srgbClr val="FF0000"/>
                </a:solidFill>
              </a:rPr>
              <a:t>Рядом </a:t>
            </a:r>
            <a:r>
              <a:rPr lang="ru-RU" sz="3600" b="1" dirty="0" err="1" smtClean="0">
                <a:solidFill>
                  <a:srgbClr val="FF0000"/>
                </a:solidFill>
              </a:rPr>
              <a:t>оразовался</a:t>
            </a:r>
            <a:r>
              <a:rPr lang="ru-RU" sz="3600" b="1" dirty="0" smtClean="0">
                <a:solidFill>
                  <a:srgbClr val="FF0000"/>
                </a:solidFill>
              </a:rPr>
              <a:t> посёлок Новое </a:t>
            </a:r>
            <a:r>
              <a:rPr lang="ru-RU" sz="3600" b="1" dirty="0" err="1" smtClean="0">
                <a:solidFill>
                  <a:srgbClr val="FF0000"/>
                </a:solidFill>
              </a:rPr>
              <a:t>Мелково</a:t>
            </a:r>
            <a:r>
              <a:rPr lang="ru-RU" sz="3600" b="1" dirty="0" smtClean="0">
                <a:solidFill>
                  <a:srgbClr val="FF0000"/>
                </a:solidFill>
              </a:rPr>
              <a:t>. 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458200" cy="6096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Во время Великой Отечественной войны в ноябре 1941 года село было захвачено фашистами и </a:t>
            </a:r>
            <a:r>
              <a:rPr lang="ru-RU" b="1" dirty="0" smtClean="0">
                <a:solidFill>
                  <a:srgbClr val="FF0000"/>
                </a:solidFill>
              </a:rPr>
              <a:t>освобождено воинами 46-й </a:t>
            </a:r>
            <a:r>
              <a:rPr lang="ru-RU" b="1" dirty="0" err="1" smtClean="0">
                <a:solidFill>
                  <a:srgbClr val="FF0000"/>
                </a:solidFill>
              </a:rPr>
              <a:t>кавлерийской</a:t>
            </a:r>
            <a:r>
              <a:rPr lang="ru-RU" b="1" dirty="0" smtClean="0">
                <a:solidFill>
                  <a:srgbClr val="FF0000"/>
                </a:solidFill>
              </a:rPr>
              <a:t> дивизии 30-й армии Калининского фронта 12 декабря 1941 года.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Братское захоронение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2057400" y="3978275"/>
            <a:ext cx="7086600" cy="441325"/>
          </a:xfrm>
        </p:spPr>
        <p:txBody>
          <a:bodyPr/>
          <a:lstStyle/>
          <a:p>
            <a:r>
              <a:rPr lang="en-US"/>
              <a:t>Company name</a:t>
            </a:r>
          </a:p>
          <a:p>
            <a:endParaRPr lang="ru-RU"/>
          </a:p>
        </p:txBody>
      </p:sp>
      <p:pic>
        <p:nvPicPr>
          <p:cNvPr id="25602" name="Picture 2" descr="http://konakovobiblioteka.ru/images/Pamaytniki/Melkov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19200"/>
            <a:ext cx="8572500" cy="5248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1524000"/>
            <a:ext cx="807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 годы Великой Отечественной войны жители села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Старое </a:t>
            </a:r>
            <a:r>
              <a:rPr lang="ru-RU" sz="36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600" b="1" dirty="0" smtClean="0">
                <a:solidFill>
                  <a:srgbClr val="002060"/>
                </a:solidFill>
              </a:rPr>
              <a:t>,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старые и малые,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 трудились на полях колхоза, снабжая армию и госпитали,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продуктами сельского хозяйства.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458200" cy="42672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После войны 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Старое </a:t>
            </a:r>
            <a:r>
              <a:rPr lang="ru-RU" sz="48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4800" b="1" dirty="0" smtClean="0">
                <a:solidFill>
                  <a:srgbClr val="002060"/>
                </a:solidFill>
              </a:rPr>
              <a:t> вошло 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в состав совхоза, 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а затем 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птицефабрики</a:t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> «Красный луч»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458200" cy="5105400"/>
          </a:xfrm>
        </p:spPr>
        <p:txBody>
          <a:bodyPr/>
          <a:lstStyle/>
          <a:p>
            <a:r>
              <a:rPr lang="ru-RU" sz="6600" b="1" i="1" dirty="0" smtClean="0">
                <a:solidFill>
                  <a:srgbClr val="FF0000"/>
                </a:solidFill>
              </a:rPr>
              <a:t>Деревня </a:t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</a:rPr>
              <a:t>Старое </a:t>
            </a:r>
            <a:r>
              <a:rPr lang="ru-RU" sz="6600" b="1" i="1" dirty="0" err="1" smtClean="0">
                <a:solidFill>
                  <a:srgbClr val="FF0000"/>
                </a:solidFill>
              </a:rPr>
              <a:t>Мелково</a:t>
            </a:r>
            <a:r>
              <a:rPr lang="ru-RU" sz="6600" b="1" i="1" dirty="0" smtClean="0">
                <a:solidFill>
                  <a:srgbClr val="FF0000"/>
                </a:solidFill>
              </a:rPr>
              <a:t> </a:t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</a:rPr>
              <a:t>в наши дни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 descr="Въезд в Старое Мелково по М-10 со стороны Моск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6" name="AutoShape 4" descr="Въезд в Старое Мелково по М-10 со стороны Моск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8" name="AutoShape 6" descr="Въезд в Старое Мелково по М-10 со стороны Моск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80" name="AutoShape 8" descr="Въезд в Старое Мелково по М-10 со стороны Моск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81" name="Picture 9" descr="C:\Users\school\Desktop\Staroe_Melko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7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63547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 1966 году здесь был организован зверосовхоз «</a:t>
            </a:r>
            <a:r>
              <a:rPr lang="ru-RU" b="1" dirty="0" err="1" smtClean="0">
                <a:solidFill>
                  <a:srgbClr val="002060"/>
                </a:solidFill>
              </a:rPr>
              <a:t>Мелковский</a:t>
            </a:r>
            <a:r>
              <a:rPr lang="ru-RU" b="1" dirty="0" smtClean="0">
                <a:solidFill>
                  <a:srgbClr val="002060"/>
                </a:solidFill>
              </a:rPr>
              <a:t>». Сначала в хозяйстве выращивали только норок</a:t>
            </a:r>
            <a:r>
              <a:rPr lang="en-US" b="1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, а затем завезли вуалевых песцов</a:t>
            </a:r>
            <a:r>
              <a:rPr lang="en-US" b="1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458200" cy="5410200"/>
          </a:xfrm>
        </p:spPr>
        <p:txBody>
          <a:bodyPr/>
          <a:lstStyle/>
          <a:p>
            <a:r>
              <a:rPr lang="ru-RU" sz="3600" dirty="0" smtClean="0"/>
              <a:t> </a:t>
            </a:r>
            <a:r>
              <a:rPr lang="ru-RU" sz="3600" b="1" dirty="0" smtClean="0">
                <a:solidFill>
                  <a:schemeClr val="tx1"/>
                </a:solidFill>
              </a:rPr>
              <a:t>На протяжении почти 250 лет эта территория входит в состав Тверского княжества (1240 - 14835 гг.). 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Первое письменное упоминание о деревне Мелкое, которая позже и станет селом </a:t>
            </a:r>
            <a:r>
              <a:rPr lang="ru-RU" sz="3600" b="1" dirty="0" err="1" smtClean="0">
                <a:solidFill>
                  <a:srgbClr val="FF0000"/>
                </a:solidFill>
              </a:rPr>
              <a:t>Мелково</a:t>
            </a:r>
            <a:r>
              <a:rPr lang="ru-RU" sz="3600" b="1" dirty="0" smtClean="0">
                <a:solidFill>
                  <a:srgbClr val="FF0000"/>
                </a:solidFill>
              </a:rPr>
              <a:t>, относится к началу XVI века (</a:t>
            </a:r>
            <a:r>
              <a:rPr lang="ru-RU" sz="3600" b="1" dirty="0" smtClean="0">
                <a:solidFill>
                  <a:schemeClr val="tx1"/>
                </a:solidFill>
              </a:rPr>
              <a:t>1546 г</a:t>
            </a:r>
            <a:r>
              <a:rPr lang="ru-RU" sz="3600" b="1" dirty="0" smtClean="0">
                <a:solidFill>
                  <a:srgbClr val="FF0000"/>
                </a:solidFill>
              </a:rPr>
              <a:t>.).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1524000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Первым директором совхоза был  Александр Иванович </a:t>
            </a:r>
            <a:r>
              <a:rPr lang="ru-RU" sz="4800" b="1" dirty="0" err="1" smtClean="0">
                <a:solidFill>
                  <a:srgbClr val="002060"/>
                </a:solidFill>
              </a:rPr>
              <a:t>Порядин</a:t>
            </a:r>
            <a:endParaRPr lang="ru-RU" sz="4800" dirty="0"/>
          </a:p>
        </p:txBody>
      </p:sp>
      <p:sp>
        <p:nvSpPr>
          <p:cNvPr id="6" name="Круглая лента лицом вверх 5"/>
          <p:cNvSpPr/>
          <p:nvPr/>
        </p:nvSpPr>
        <p:spPr bwMode="auto">
          <a:xfrm>
            <a:off x="1600200" y="4876800"/>
            <a:ext cx="5638800" cy="758952"/>
          </a:xfrm>
          <a:prstGeom prst="ellipseRibbon2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0" y="274638"/>
            <a:ext cx="4114800" cy="589756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Юрий Васильевич Антипов, кандидат </a:t>
            </a:r>
            <a:r>
              <a:rPr lang="ru-RU" sz="3600" b="1" dirty="0" err="1" smtClean="0">
                <a:solidFill>
                  <a:srgbClr val="002060"/>
                </a:solidFill>
              </a:rPr>
              <a:t>сельскохозяйст-венных</a:t>
            </a:r>
            <a:r>
              <a:rPr lang="ru-RU" sz="3600" b="1" dirty="0" smtClean="0">
                <a:solidFill>
                  <a:srgbClr val="002060"/>
                </a:solidFill>
              </a:rPr>
              <a:t> наук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F:\SCAN_00\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3962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олна 5"/>
          <p:cNvSpPr/>
          <p:nvPr/>
        </p:nvSpPr>
        <p:spPr bwMode="auto">
          <a:xfrm>
            <a:off x="5257800" y="5334000"/>
            <a:ext cx="2971800" cy="609600"/>
          </a:xfrm>
          <a:prstGeom prst="wav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Трудовой лагерь «</a:t>
            </a:r>
            <a:r>
              <a:rPr lang="ru-RU" b="1" dirty="0" err="1" smtClean="0">
                <a:solidFill>
                  <a:srgbClr val="002060"/>
                </a:solidFill>
              </a:rPr>
              <a:t>Робинзоны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5" descr="C:\Documents and Settings\User\Рабочий стол\Труд. лагерь — фото.jp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59922"/>
            <a:ext cx="6905625" cy="529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5821362"/>
          </a:xfrm>
        </p:spPr>
        <p:txBody>
          <a:bodyPr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После 1987 года зверосовхозом руководили </a:t>
            </a:r>
            <a:b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Борис Иванович 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Черепня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Александр Николаевич Карпов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Лента лицом вверх 4"/>
          <p:cNvSpPr/>
          <p:nvPr/>
        </p:nvSpPr>
        <p:spPr bwMode="auto">
          <a:xfrm>
            <a:off x="1905000" y="4724400"/>
            <a:ext cx="5486400" cy="612648"/>
          </a:xfrm>
          <a:prstGeom prst="ribbon2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3886200" cy="48768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Мартынова Татьяна Кузьминична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E:\Лампе\Школа_Лампе2\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6748" y="304800"/>
            <a:ext cx="3923852" cy="6292953"/>
          </a:xfrm>
          <a:prstGeom prst="rect">
            <a:avLst/>
          </a:prstGeom>
          <a:noFill/>
        </p:spPr>
      </p:pic>
      <p:sp>
        <p:nvSpPr>
          <p:cNvPr id="4" name="Волна 3"/>
          <p:cNvSpPr/>
          <p:nvPr/>
        </p:nvSpPr>
        <p:spPr bwMode="auto">
          <a:xfrm>
            <a:off x="990600" y="4953000"/>
            <a:ext cx="2971800" cy="609600"/>
          </a:xfrm>
          <a:prstGeom prst="wav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Picture 2" descr="E:\Лампе\Школа_Лампе2\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04800"/>
            <a:ext cx="3923852" cy="6292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9144000" cy="762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Торговая марка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err="1" smtClean="0">
                <a:solidFill>
                  <a:srgbClr val="002060"/>
                </a:solidFill>
              </a:rPr>
              <a:t>зверохозяйства</a:t>
            </a:r>
            <a:r>
              <a:rPr lang="ru-RU" b="1" dirty="0" smtClean="0">
                <a:solidFill>
                  <a:srgbClr val="002060"/>
                </a:solidFill>
              </a:rPr>
              <a:t> «</a:t>
            </a:r>
            <a:r>
              <a:rPr lang="ru-RU" b="1" dirty="0" err="1" smtClean="0">
                <a:solidFill>
                  <a:srgbClr val="002060"/>
                </a:solidFill>
              </a:rPr>
              <a:t>Мелковское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Company name</a:t>
            </a:r>
          </a:p>
          <a:p>
            <a:endParaRPr lang="ru-RU"/>
          </a:p>
        </p:txBody>
      </p:sp>
      <p:pic>
        <p:nvPicPr>
          <p:cNvPr id="4" name="Picture 2" descr="http://img.findtm.ru/img/tz_registered_img/15/15143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371600"/>
            <a:ext cx="5761973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tverlife.ru/upload/iblock/41c/41cb543483fb14ac4d706cc9543f57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667000"/>
            <a:ext cx="5222218" cy="3886200"/>
          </a:xfrm>
          <a:prstGeom prst="rect">
            <a:avLst/>
          </a:prstGeom>
          <a:noFill/>
        </p:spPr>
      </p:pic>
      <p:pic>
        <p:nvPicPr>
          <p:cNvPr id="5" name="Picture 2" descr="http://www.konakovo.org/wp-content/uploads/2012/09/69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371600"/>
            <a:ext cx="5634956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im0-tub-ru.yandex.net/i?id=affc4043ba39ecc87cf2e898cd53ec5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7924800" cy="594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5635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МБОУ ООШ д. Старое </a:t>
            </a:r>
            <a:r>
              <a:rPr lang="ru-RU" b="1" dirty="0" err="1" smtClean="0">
                <a:solidFill>
                  <a:srgbClr val="002060"/>
                </a:solidFill>
              </a:rPr>
              <a:t>Мелково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im0-tub-ru.yandex.net/i?id=f0e9de9610a0e78d743b9f7e10c46d26&amp;n=33&amp;h=215&amp;w=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38050"/>
            <a:ext cx="7290036" cy="5461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Кормление зверей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www.mehowiki.ru/images/a/a5/%D0%9C%D0%B5%D0%BB%D0%BA%D0%BE%D0%B2%D0%B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57300"/>
            <a:ext cx="8077200" cy="6057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371600"/>
            <a:ext cx="8839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В 17 веке в этой местности поселился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воевода царя Фёдора Алексеевича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Пётр Андреевич Остафьев,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потомок старинного новгородского рода. 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По описанию конца XVIII века деревня Мелкая располагалась на правом берегу реки Волги, на ручье </a:t>
            </a:r>
            <a:r>
              <a:rPr lang="ru-RU" sz="2800" b="1" dirty="0" err="1" smtClean="0">
                <a:solidFill>
                  <a:srgbClr val="FF0000"/>
                </a:solidFill>
              </a:rPr>
              <a:t>Кобылихе</a:t>
            </a:r>
            <a:r>
              <a:rPr lang="ru-RU" sz="2800" b="1" dirty="0" smtClean="0">
                <a:solidFill>
                  <a:srgbClr val="FF0000"/>
                </a:solidFill>
              </a:rPr>
              <a:t>, по обеим сторонам большей дороги, связывавшей две столицы, и состояла из 51 двора и 435 жителей.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458200" cy="9906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 </a:t>
            </a:r>
            <a:r>
              <a:rPr lang="ru-RU" sz="3600" b="1" dirty="0" err="1" smtClean="0">
                <a:solidFill>
                  <a:srgbClr val="002060"/>
                </a:solidFill>
              </a:rPr>
              <a:t>зверохозяйстве</a:t>
            </a:r>
            <a:r>
              <a:rPr lang="ru-RU" sz="3600" b="1" dirty="0" smtClean="0">
                <a:solidFill>
                  <a:srgbClr val="002060"/>
                </a:solidFill>
              </a:rPr>
              <a:t> трудятся родители многих учеников нашей школы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2" name="Picture 4" descr="https://tvernews.ru/upload/information_system_15/7/2/0/item_72061/information_items_72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267950" cy="543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5486400"/>
            <a:ext cx="8153400" cy="762000"/>
          </a:xfrm>
        </p:spPr>
        <p:txBody>
          <a:bodyPr/>
          <a:lstStyle/>
          <a:p>
            <a:r>
              <a:rPr lang="ru-RU" sz="3600" b="1" dirty="0" err="1" smtClean="0">
                <a:solidFill>
                  <a:srgbClr val="002060"/>
                </a:solidFill>
              </a:rPr>
              <a:t>Шеды</a:t>
            </a:r>
            <a:r>
              <a:rPr lang="ru-RU" sz="3600" b="1" dirty="0" smtClean="0">
                <a:solidFill>
                  <a:srgbClr val="002060"/>
                </a:solidFill>
              </a:rPr>
              <a:t> – место содержания зверей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Company name</a:t>
            </a:r>
          </a:p>
          <a:p>
            <a:endParaRPr lang="ru-RU"/>
          </a:p>
        </p:txBody>
      </p:sp>
      <p:pic>
        <p:nvPicPr>
          <p:cNvPr id="6" name="Picture 2" descr="http://vesvladivostok.ru/stati3/10131/foto178/10258931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-381000"/>
            <a:ext cx="8544756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445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Меховое ателье </a:t>
            </a:r>
            <a:r>
              <a:rPr lang="ru-RU" b="1" dirty="0" err="1" smtClean="0">
                <a:solidFill>
                  <a:srgbClr val="002060"/>
                </a:solidFill>
              </a:rPr>
              <a:t>зверохозяйства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2133600"/>
            <a:ext cx="7848600" cy="449580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28674" name="AutoShape 2" descr="http://ic.pics.livejournal.com/melkovo_com/69081938/3333/3333_3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http://ic.pics.livejournal.com/melkovo_com/69081938/3333/3333_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31647"/>
            <a:ext cx="8153400" cy="5245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15962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Меховые изделия </a:t>
            </a:r>
            <a:r>
              <a:rPr lang="ru-RU" sz="4000" b="1" dirty="0" err="1" smtClean="0">
                <a:solidFill>
                  <a:srgbClr val="002060"/>
                </a:solidFill>
              </a:rPr>
              <a:t>зверохозяйства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Старое Мелк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3821416" cy="4953000"/>
          </a:xfrm>
          <a:prstGeom prst="rect">
            <a:avLst/>
          </a:prstGeom>
          <a:noFill/>
        </p:spPr>
      </p:pic>
      <p:pic>
        <p:nvPicPr>
          <p:cNvPr id="1028" name="Picture 4" descr="Старое Мелк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295400"/>
            <a:ext cx="3857946" cy="5000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86400" y="274638"/>
            <a:ext cx="3352800" cy="6126162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Старинов</a:t>
            </a:r>
            <a:r>
              <a:rPr lang="ru-RU" b="1" dirty="0" smtClean="0">
                <a:solidFill>
                  <a:srgbClr val="002060"/>
                </a:solidFill>
              </a:rPr>
              <a:t> Вячеслав Иванович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82946" name="Picture 2" descr="starino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85800"/>
            <a:ext cx="5004955" cy="5505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381000"/>
            <a:ext cx="4953000" cy="4876800"/>
          </a:xfrm>
        </p:spPr>
        <p:txBody>
          <a:bodyPr/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Директор </a:t>
            </a:r>
            <a:br>
              <a:rPr lang="ru-RU" sz="4400" b="1" dirty="0" smtClean="0">
                <a:solidFill>
                  <a:srgbClr val="002060"/>
                </a:solidFill>
              </a:rPr>
            </a:br>
            <a:r>
              <a:rPr lang="ru-RU" sz="4400" b="1" dirty="0" err="1" smtClean="0">
                <a:solidFill>
                  <a:srgbClr val="002060"/>
                </a:solidFill>
              </a:rPr>
              <a:t>зверохозяйства</a:t>
            </a:r>
            <a:r>
              <a:rPr lang="ru-RU" sz="4400" b="1" dirty="0" smtClean="0">
                <a:solidFill>
                  <a:srgbClr val="002060"/>
                </a:solidFill>
              </a:rPr>
              <a:t> Пивоварова </a:t>
            </a:r>
            <a:br>
              <a:rPr lang="ru-RU" sz="4400" b="1" dirty="0" smtClean="0">
                <a:solidFill>
                  <a:srgbClr val="002060"/>
                </a:solidFill>
              </a:rPr>
            </a:br>
            <a:r>
              <a:rPr lang="ru-RU" sz="4400" b="1" dirty="0" smtClean="0">
                <a:solidFill>
                  <a:srgbClr val="002060"/>
                </a:solidFill>
              </a:rPr>
              <a:t>Анастасия Викторовна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pic>
        <p:nvPicPr>
          <p:cNvPr id="5" name="Picture 2" descr="http://sch883sz.mskobr.ru/images/cms/data/1423248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09600"/>
            <a:ext cx="4000500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159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Окрестности д. Старое </a:t>
            </a:r>
            <a:r>
              <a:rPr lang="ru-RU" b="1" dirty="0" err="1" smtClean="0">
                <a:solidFill>
                  <a:srgbClr val="002060"/>
                </a:solidFill>
              </a:rPr>
              <a:t>Мелково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img1.kvmeter.ru/upload/iblock/b8a/b8a389bad5fedde8b53bb12572d5f62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8669867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ru-RU" sz="4400" b="1" dirty="0" err="1" smtClean="0">
                <a:solidFill>
                  <a:srgbClr val="002060"/>
                </a:solidFill>
              </a:rPr>
              <a:t>Мелковская</a:t>
            </a:r>
            <a:r>
              <a:rPr lang="ru-RU" sz="4400" b="1" dirty="0" smtClean="0">
                <a:solidFill>
                  <a:srgbClr val="002060"/>
                </a:solidFill>
              </a:rPr>
              <a:t> слободка</a:t>
            </a:r>
            <a:br>
              <a:rPr lang="ru-RU" sz="4400" b="1" dirty="0" smtClean="0">
                <a:solidFill>
                  <a:srgbClr val="002060"/>
                </a:solidFill>
              </a:rPr>
            </a:br>
            <a:r>
              <a:rPr lang="ru-RU" sz="4400" b="1" dirty="0" smtClean="0">
                <a:solidFill>
                  <a:srgbClr val="002060"/>
                </a:solidFill>
              </a:rPr>
              <a:t>(д. Слобода) в наши дни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mg7.kvmeter.ru/upload/iblock/221/221fa008ee85bf1822ace336916a6ae2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676400"/>
            <a:ext cx="7010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884238"/>
            <a:ext cx="6934200" cy="4525962"/>
          </a:xfrm>
        </p:spPr>
        <p:txBody>
          <a:bodyPr/>
          <a:lstStyle/>
          <a:p>
            <a:pPr algn="l"/>
            <a:r>
              <a:rPr lang="ru-RU" sz="7200" b="1" dirty="0" smtClean="0">
                <a:solidFill>
                  <a:srgbClr val="FF0000"/>
                </a:solidFill>
              </a:rPr>
              <a:t>Не забывайте славную историю своего родного края!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05000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en-US" altLang="ko-KR" sz="2000" dirty="0">
              <a:solidFill>
                <a:srgbClr val="5F5F5F"/>
              </a:solidFill>
              <a:latin typeface="Verdana" pitchFamily="34" charset="0"/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Ручей  </a:t>
            </a:r>
            <a:r>
              <a:rPr lang="ru-RU" sz="6000" b="1" dirty="0" err="1" smtClean="0">
                <a:solidFill>
                  <a:srgbClr val="002060"/>
                </a:solidFill>
              </a:rPr>
              <a:t>Кобылиха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avatars.mds.yandex.net/get-realty/134430/37aa0fb0060abc34a915f57ca8d677ba/m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8138479" cy="4976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597376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Своё название поселение получило из-за многочисленных мелей на реке Волге, по которым можно было вброд перейти на противоположный берег.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9800" y="0"/>
            <a:ext cx="3124200" cy="6858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Старинная карта Волги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с мелями.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Село Мелкое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F:\Проекты по краеведению\img0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5893526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 bwMode="auto">
          <a:xfrm>
            <a:off x="990600" y="3962400"/>
            <a:ext cx="2209800" cy="9144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трелка вниз 5"/>
          <p:cNvSpPr/>
          <p:nvPr/>
        </p:nvSpPr>
        <p:spPr bwMode="auto">
          <a:xfrm rot="5753271">
            <a:off x="4651456" y="2995487"/>
            <a:ext cx="484632" cy="3201519"/>
          </a:xfrm>
          <a:prstGeom prst="down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219200"/>
            <a:ext cx="4572000" cy="5334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конце XVIII века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 ходе административных реформ Екатерины II село </a:t>
            </a:r>
            <a:r>
              <a:rPr lang="ru-RU" sz="3200" b="1" dirty="0" err="1" smtClean="0">
                <a:solidFill>
                  <a:srgbClr val="002060"/>
                </a:solidFill>
              </a:rPr>
              <a:t>Мелково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и д. Слобода вошли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 состав вновь образованного </a:t>
            </a:r>
            <a:r>
              <a:rPr lang="ru-RU" sz="3200" b="1" dirty="0" err="1" smtClean="0">
                <a:solidFill>
                  <a:srgbClr val="002060"/>
                </a:solidFill>
              </a:rPr>
              <a:t>Корчевского</a:t>
            </a:r>
            <a:r>
              <a:rPr lang="ru-RU" sz="3200" b="1" dirty="0" smtClean="0">
                <a:solidFill>
                  <a:srgbClr val="002060"/>
                </a:solidFill>
              </a:rPr>
              <a:t> уезда (1781 г.).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https://im0-tub-ru.yandex.net/i?id=a1c5e64efece636bb694de36cbd5799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47800"/>
            <a:ext cx="391668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">
      <a:dk1>
        <a:srgbClr val="4D4D4D"/>
      </a:dk1>
      <a:lt1>
        <a:srgbClr val="FFFFFF"/>
      </a:lt1>
      <a:dk2>
        <a:srgbClr val="4D4D4D"/>
      </a:dk2>
      <a:lt2>
        <a:srgbClr val="0E7E24"/>
      </a:lt2>
      <a:accent1>
        <a:srgbClr val="369026"/>
      </a:accent1>
      <a:accent2>
        <a:srgbClr val="68C419"/>
      </a:accent2>
      <a:accent3>
        <a:srgbClr val="FFFFFF"/>
      </a:accent3>
      <a:accent4>
        <a:srgbClr val="404040"/>
      </a:accent4>
      <a:accent5>
        <a:srgbClr val="AEC6AC"/>
      </a:accent5>
      <a:accent6>
        <a:srgbClr val="5EB116"/>
      </a:accent6>
      <a:hlink>
        <a:srgbClr val="76E11D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189C25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1E14F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4C8E3D"/>
        </a:lt2>
        <a:accent1>
          <a:srgbClr val="66A050"/>
        </a:accent1>
        <a:accent2>
          <a:srgbClr val="6EA552"/>
        </a:accent2>
        <a:accent3>
          <a:srgbClr val="FFFFFF"/>
        </a:accent3>
        <a:accent4>
          <a:srgbClr val="404040"/>
        </a:accent4>
        <a:accent5>
          <a:srgbClr val="B8CDB3"/>
        </a:accent5>
        <a:accent6>
          <a:srgbClr val="639549"/>
        </a:accent6>
        <a:hlink>
          <a:srgbClr val="89B96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CAA42"/>
        </a:lt2>
        <a:accent1>
          <a:srgbClr val="9BB249"/>
        </a:accent1>
        <a:accent2>
          <a:srgbClr val="67B64F"/>
        </a:accent2>
        <a:accent3>
          <a:srgbClr val="FFFFFF"/>
        </a:accent3>
        <a:accent4>
          <a:srgbClr val="404040"/>
        </a:accent4>
        <a:accent5>
          <a:srgbClr val="CBD5B1"/>
        </a:accent5>
        <a:accent6>
          <a:srgbClr val="5DA547"/>
        </a:accent6>
        <a:hlink>
          <a:srgbClr val="B8CC7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D7C48"/>
        </a:lt2>
        <a:accent1>
          <a:srgbClr val="599148"/>
        </a:accent1>
        <a:accent2>
          <a:srgbClr val="69A253"/>
        </a:accent2>
        <a:accent3>
          <a:srgbClr val="FFFFFF"/>
        </a:accent3>
        <a:accent4>
          <a:srgbClr val="404040"/>
        </a:accent4>
        <a:accent5>
          <a:srgbClr val="B5C7B1"/>
        </a:accent5>
        <a:accent6>
          <a:srgbClr val="5E924A"/>
        </a:accent6>
        <a:hlink>
          <a:srgbClr val="80C15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101D0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101D0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51873B"/>
        </a:lt2>
        <a:accent1>
          <a:srgbClr val="669E4B"/>
        </a:accent1>
        <a:accent2>
          <a:srgbClr val="79B25C"/>
        </a:accent2>
        <a:accent3>
          <a:srgbClr val="FFFFFF"/>
        </a:accent3>
        <a:accent4>
          <a:srgbClr val="404040"/>
        </a:accent4>
        <a:accent5>
          <a:srgbClr val="B8CCB1"/>
        </a:accent5>
        <a:accent6>
          <a:srgbClr val="6DA153"/>
        </a:accent6>
        <a:hlink>
          <a:srgbClr val="92CB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42640C"/>
        </a:lt2>
        <a:accent1>
          <a:srgbClr val="8EB81F"/>
        </a:accent1>
        <a:accent2>
          <a:srgbClr val="C6D938"/>
        </a:accent2>
        <a:accent3>
          <a:srgbClr val="FFFFFF"/>
        </a:accent3>
        <a:accent4>
          <a:srgbClr val="404040"/>
        </a:accent4>
        <a:accent5>
          <a:srgbClr val="C6D8AB"/>
        </a:accent5>
        <a:accent6>
          <a:srgbClr val="B3C432"/>
        </a:accent6>
        <a:hlink>
          <a:srgbClr val="6784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73B0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E1E4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</TotalTime>
  <Words>726</Words>
  <Application>Microsoft Office PowerPoint</Application>
  <PresentationFormat>Экран (4:3)</PresentationFormat>
  <Paragraphs>128</Paragraphs>
  <Slides>58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powerpoint-template-24</vt:lpstr>
      <vt:lpstr>Старое Мелково: прошлое  и настоящее</vt:lpstr>
      <vt:lpstr>Старое Мелково со спутника</vt:lpstr>
      <vt:lpstr>Человек поселился на этих землях  после отступления ледника  (10 - 15 тыс. лет тому назад).  Вблизи д. Мелково,  у Слободы, были  обнаружены памятники ранних славянских поселений: кремневые орудия (копья, стрелы), разные скрепки, глиняная посуда. В Х - XI веках территория района входила  в состав Киевского княжества, а потом,  в XII - XIII веках, принадлежала  ростово-суздальским землям.</vt:lpstr>
      <vt:lpstr> На протяжении почти 250 лет эта территория входит в состав Тверского княжества (1240 - 14835 гг.).    Первое письменное упоминание о деревне Мелкое, которая позже и станет селом Мелково, относится к началу XVI века (1546 г.).</vt:lpstr>
      <vt:lpstr>Слайд 5</vt:lpstr>
      <vt:lpstr>Ручей  Кобылиха</vt:lpstr>
      <vt:lpstr>Своё название поселение получило из-за многочисленных мелей на реке Волге, по которым можно было вброд перейти на противоположный берег. </vt:lpstr>
      <vt:lpstr>Старинная карта Волги  с мелями.  Село Мелкое</vt:lpstr>
      <vt:lpstr>В конце XVIII века  в ходе административных реформ Екатерины II село Мелково  и д. Слобода вошли  в состав вновь образованного Корчевского уезда (1781 г.).</vt:lpstr>
      <vt:lpstr>Храм в селе Мелково    имел два престола: главный - во имя святого великомученика Димитрия Солунского, правый - в честь святого Николая Чудотворца. Имя и фамилия зодчего, строившего храм, неизвестны.   В 1863 году церковь была перестроена: расширена трапезная церковь и перестроена колокольня. По данным Государственного Архива Тверской области  это была  «... церковь каменная, пятиглавая …)</vt:lpstr>
      <vt:lpstr>Реконструкция храма   во имя Димитрия Солунского</vt:lpstr>
      <vt:lpstr>Реконструкция храма</vt:lpstr>
      <vt:lpstr>2016 г. Открытие памятного креста на месте разрушенного храма</vt:lpstr>
      <vt:lpstr>Старый тракт Москва – Санкт-Петербург</vt:lpstr>
      <vt:lpstr>Слайд 15</vt:lpstr>
      <vt:lpstr>Слайд 16</vt:lpstr>
      <vt:lpstr>Слайд 17</vt:lpstr>
      <vt:lpstr>Здание школы не сохранилось</vt:lpstr>
      <vt:lpstr>Слайд 19</vt:lpstr>
      <vt:lpstr>Надежда Александровна Толстая (урождённая Загряжская).</vt:lpstr>
      <vt:lpstr>Последние  Толстые, владельцы части села, Николай Алексеевич  и Мария Алексеевна</vt:lpstr>
      <vt:lpstr>На старом погосте деревни  Старое Мелково  сохранились некоторые дореволюционные захоронения владельцев села: Столпаковых,  Толстых и Бюнтинга,  родственника  последнего губернатора Твери </vt:lpstr>
      <vt:lpstr>Слайд 23</vt:lpstr>
      <vt:lpstr>Слайд 24</vt:lpstr>
      <vt:lpstr>В 1926 году  в Мелково побывала Надежда Константиновна Крупская </vt:lpstr>
      <vt:lpstr>Слайд 26</vt:lpstr>
      <vt:lpstr>Фото 30-х годов 20 века</vt:lpstr>
      <vt:lpstr>Жители Мелковской слободы. 40-е годы 20 века</vt:lpstr>
      <vt:lpstr>Слайд 29</vt:lpstr>
      <vt:lpstr>Место захоронения Павла Михайловича Архарова  в Москве</vt:lpstr>
      <vt:lpstr>Секретарь комсомольской организации  Пётр Иванович Спирин,  ветеран  Великой Отечественной войны</vt:lpstr>
      <vt:lpstr>Слайд 32</vt:lpstr>
      <vt:lpstr>Во время Великой Отечественной войны в ноябре 1941 года село было захвачено фашистами и освобождено воинами 46-й кавлерийской дивизии 30-й армии Калининского фронта 12 декабря 1941 года. </vt:lpstr>
      <vt:lpstr>Братское захоронение</vt:lpstr>
      <vt:lpstr>Слайд 35</vt:lpstr>
      <vt:lpstr>После войны  Старое Мелково вошло  в состав совхоза,  а затем  птицефабрики  «Красный луч»</vt:lpstr>
      <vt:lpstr>Деревня  Старое Мелково  в наши дни</vt:lpstr>
      <vt:lpstr>Слайд 38</vt:lpstr>
      <vt:lpstr>В 1966 году здесь был организован зверосовхоз «Мелковский». Сначала в хозяйстве выращивали только норок , а затем завезли вуалевых песцов . </vt:lpstr>
      <vt:lpstr>Слайд 40</vt:lpstr>
      <vt:lpstr>Юрий Васильевич Антипов, кандидат сельскохозяйст-венных наук</vt:lpstr>
      <vt:lpstr>Трудовой лагерь «Робинзоны»</vt:lpstr>
      <vt:lpstr>После 1987 года зверосовхозом руководили  Борис Иванович Черепня и Александр Николаевич Карпов </vt:lpstr>
      <vt:lpstr>Мартынова Татьяна Кузьминична</vt:lpstr>
      <vt:lpstr>Торговая марка  зверохозяйства «Мелковское»</vt:lpstr>
      <vt:lpstr>Слайд 46</vt:lpstr>
      <vt:lpstr>Слайд 47</vt:lpstr>
      <vt:lpstr>МБОУ ООШ д. Старое Мелково</vt:lpstr>
      <vt:lpstr>Кормление зверей</vt:lpstr>
      <vt:lpstr>В зверохозяйстве трудятся родители многих учеников нашей школы</vt:lpstr>
      <vt:lpstr>Шеды – место содержания зверей</vt:lpstr>
      <vt:lpstr>Меховое ателье зверохозяйства</vt:lpstr>
      <vt:lpstr>Меховые изделия зверохозяйства</vt:lpstr>
      <vt:lpstr>Старинов Вячеслав Иванович</vt:lpstr>
      <vt:lpstr>Директор  зверохозяйства Пивоварова  Анастасия Викторовна</vt:lpstr>
      <vt:lpstr>Окрестности д. Старое Мелково</vt:lpstr>
      <vt:lpstr>Мелковская слободка (д. Слобода) в наши дни</vt:lpstr>
      <vt:lpstr>Не забывайте славную историю своего родного края!</vt:lpstr>
    </vt:vector>
  </TitlesOfParts>
  <Company>Templates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Windows User</cp:lastModifiedBy>
  <cp:revision>147</cp:revision>
  <dcterms:created xsi:type="dcterms:W3CDTF">2007-04-02T02:11:51Z</dcterms:created>
  <dcterms:modified xsi:type="dcterms:W3CDTF">2017-11-05T10:45:23Z</dcterms:modified>
</cp:coreProperties>
</file>