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349" r:id="rId2"/>
    <p:sldId id="327" r:id="rId3"/>
    <p:sldId id="355" r:id="rId4"/>
    <p:sldId id="328" r:id="rId5"/>
    <p:sldId id="330" r:id="rId6"/>
    <p:sldId id="298" r:id="rId7"/>
    <p:sldId id="329" r:id="rId8"/>
    <p:sldId id="331" r:id="rId9"/>
    <p:sldId id="333" r:id="rId10"/>
    <p:sldId id="299" r:id="rId11"/>
    <p:sldId id="315" r:id="rId12"/>
    <p:sldId id="301" r:id="rId13"/>
    <p:sldId id="350" r:id="rId14"/>
    <p:sldId id="335" r:id="rId15"/>
    <p:sldId id="341" r:id="rId16"/>
    <p:sldId id="336" r:id="rId17"/>
    <p:sldId id="319" r:id="rId18"/>
    <p:sldId id="321" r:id="rId19"/>
    <p:sldId id="334" r:id="rId20"/>
    <p:sldId id="318" r:id="rId21"/>
    <p:sldId id="286" r:id="rId22"/>
    <p:sldId id="316" r:id="rId23"/>
    <p:sldId id="339" r:id="rId24"/>
    <p:sldId id="340" r:id="rId25"/>
    <p:sldId id="344" r:id="rId26"/>
    <p:sldId id="345" r:id="rId27"/>
    <p:sldId id="346" r:id="rId28"/>
    <p:sldId id="347" r:id="rId29"/>
    <p:sldId id="353" r:id="rId30"/>
    <p:sldId id="352" r:id="rId31"/>
    <p:sldId id="356" r:id="rId32"/>
    <p:sldId id="348" r:id="rId33"/>
    <p:sldId id="322" r:id="rId34"/>
    <p:sldId id="307" r:id="rId35"/>
    <p:sldId id="324" r:id="rId36"/>
    <p:sldId id="276" r:id="rId37"/>
    <p:sldId id="314" r:id="rId38"/>
    <p:sldId id="303" r:id="rId39"/>
    <p:sldId id="302" r:id="rId40"/>
    <p:sldId id="304" r:id="rId41"/>
    <p:sldId id="257" r:id="rId42"/>
    <p:sldId id="288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7047" autoAdjust="0"/>
    <p:restoredTop sz="76157" autoAdjust="0"/>
  </p:normalViewPr>
  <p:slideViewPr>
    <p:cSldViewPr>
      <p:cViewPr varScale="1">
        <p:scale>
          <a:sx n="82" d="100"/>
          <a:sy n="82" d="100"/>
        </p:scale>
        <p:origin x="-27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CF79B6-43B0-4FFE-825A-9CFF1A88E126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32BBE5-B1C3-478A-BE6B-C5A6E6433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2490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32BBE5-B1C3-478A-BE6B-C5A6E643353D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6752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32BBE5-B1C3-478A-BE6B-C5A6E643353D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5912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68E-C5ED-4721-8399-AD3029E8C41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81BBA56-635A-41B2-AFD9-015441323D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68E-C5ED-4721-8399-AD3029E8C41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BBA56-635A-41B2-AFD9-015441323D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68E-C5ED-4721-8399-AD3029E8C41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BBA56-635A-41B2-AFD9-015441323D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68E-C5ED-4721-8399-AD3029E8C41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81BBA56-635A-41B2-AFD9-015441323D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68E-C5ED-4721-8399-AD3029E8C41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BBA56-635A-41B2-AFD9-015441323D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68E-C5ED-4721-8399-AD3029E8C41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BBA56-635A-41B2-AFD9-015441323D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68E-C5ED-4721-8399-AD3029E8C41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81BBA56-635A-41B2-AFD9-015441323D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68E-C5ED-4721-8399-AD3029E8C41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BBA56-635A-41B2-AFD9-015441323D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68E-C5ED-4721-8399-AD3029E8C41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BBA56-635A-41B2-AFD9-015441323D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68E-C5ED-4721-8399-AD3029E8C41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BBA56-635A-41B2-AFD9-015441323D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68E-C5ED-4721-8399-AD3029E8C41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BBA56-635A-41B2-AFD9-015441323D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5BA368E-C5ED-4721-8399-AD3029E8C41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81BBA56-635A-41B2-AFD9-015441323D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4.wdp"/><Relationship Id="rId5" Type="http://schemas.openxmlformats.org/officeDocument/2006/relationships/image" Target="../media/image22.png"/><Relationship Id="rId4" Type="http://schemas.openxmlformats.org/officeDocument/2006/relationships/hyperlink" Target="http://ps-spb2008.narod.ru/images/21209v_a.jpg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4" name="Picture 2" descr="http://freeppt.ru/MyShablony/PravoslaviePrintPr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9272" y="397674"/>
            <a:ext cx="7772976" cy="6155525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9DB0CE3-78FE-4BB0-ADDB-5B282C3C62BF}"/>
              </a:ext>
            </a:extLst>
          </p:cNvPr>
          <p:cNvSpPr txBox="1"/>
          <p:nvPr/>
        </p:nvSpPr>
        <p:spPr>
          <a:xfrm>
            <a:off x="1187624" y="1631105"/>
            <a:ext cx="7272808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60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Утраченные </a:t>
            </a:r>
          </a:p>
          <a:p>
            <a:pPr algn="ctr"/>
            <a:r>
              <a:rPr lang="ru-RU" sz="60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православные святыни</a:t>
            </a:r>
          </a:p>
          <a:p>
            <a:pPr algn="ctr"/>
            <a:r>
              <a:rPr lang="ru-RU" sz="60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окрестностей </a:t>
            </a:r>
          </a:p>
          <a:p>
            <a:pPr algn="ctr"/>
            <a:r>
              <a:rPr lang="ru-RU" sz="60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старинного села      Городня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xmlns="" val="77286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394" y="-1"/>
            <a:ext cx="9176393" cy="6858001"/>
          </a:xfrm>
          <a:prstGeom prst="rect">
            <a:avLst/>
          </a:prstGeom>
          <a:noFill/>
        </p:spPr>
      </p:pic>
      <p:pic>
        <p:nvPicPr>
          <p:cNvPr id="4" name="Рисунок 3" descr="http://www.volgazemlya.ru/images/com_adsmanager/ads/1190a.jpg">
            <a:extLst>
              <a:ext uri="{FF2B5EF4-FFF2-40B4-BE49-F238E27FC236}">
                <a16:creationId xmlns:a16="http://schemas.microsoft.com/office/drawing/2014/main" xmlns="" id="{5E4BB434-A264-4AF2-A915-3780C07894C2}"/>
              </a:ext>
            </a:extLst>
          </p:cNvPr>
          <p:cNvPicPr/>
          <p:nvPr/>
        </p:nvPicPr>
        <p:blipFill rotWithShape="1">
          <a:blip r:embed="rId3" cstate="print"/>
          <a:srcRect l="2852" t="8451" r="15226" b="25413"/>
          <a:stretch/>
        </p:blipFill>
        <p:spPr bwMode="auto">
          <a:xfrm>
            <a:off x="1187624" y="525502"/>
            <a:ext cx="7488832" cy="4560262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Звезда: 4 точки 4">
            <a:extLst>
              <a:ext uri="{FF2B5EF4-FFF2-40B4-BE49-F238E27FC236}">
                <a16:creationId xmlns:a16="http://schemas.microsoft.com/office/drawing/2014/main" xmlns="" id="{3C4611E8-AA6A-4C48-89B7-376FE4521493}"/>
              </a:ext>
            </a:extLst>
          </p:cNvPr>
          <p:cNvSpPr/>
          <p:nvPr/>
        </p:nvSpPr>
        <p:spPr>
          <a:xfrm>
            <a:off x="5292080" y="1778298"/>
            <a:ext cx="1224136" cy="1418456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highlight>
                <a:srgbClr val="FF0000"/>
              </a:highligh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DB84BCE-1628-4972-A786-F110FEAD34A4}"/>
              </a:ext>
            </a:extLst>
          </p:cNvPr>
          <p:cNvSpPr txBox="1"/>
          <p:nvPr/>
        </p:nvSpPr>
        <p:spPr>
          <a:xfrm>
            <a:off x="1187624" y="5085764"/>
            <a:ext cx="73104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Расположение Николаевского </a:t>
            </a:r>
            <a:r>
              <a:rPr lang="ru-RU" sz="3200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Выдогожского</a:t>
            </a:r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мужского монастыря.  Упразднён в 1723 г.</a:t>
            </a:r>
          </a:p>
        </p:txBody>
      </p:sp>
    </p:spTree>
    <p:extLst>
      <p:ext uri="{BB962C8B-B14F-4D97-AF65-F5344CB8AC3E}">
        <p14:creationId xmlns:p14="http://schemas.microsoft.com/office/powerpoint/2010/main" xmlns="" val="290397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EBBC9C-11F5-45B4-B2DB-8B9B5F35C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ds03.infourok.ru/uploads/ex/011e/0003d1ad-4a275516/3/img0.jpg">
            <a:extLst>
              <a:ext uri="{FF2B5EF4-FFF2-40B4-BE49-F238E27FC236}">
                <a16:creationId xmlns:a16="http://schemas.microsoft.com/office/drawing/2014/main" xmlns="" id="{CB64B6ED-10E4-4295-96B6-91508C2F0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82855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87F661A-EF52-4648-9FA1-DB35DCBAD7F3}"/>
              </a:ext>
            </a:extLst>
          </p:cNvPr>
          <p:cNvSpPr txBox="1"/>
          <p:nvPr/>
        </p:nvSpPr>
        <p:spPr>
          <a:xfrm>
            <a:off x="1691680" y="5361655"/>
            <a:ext cx="705678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      </a:t>
            </a:r>
          </a:p>
          <a:p>
            <a:r>
              <a:rPr lang="ru-RU" sz="36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Рождественская церковь с. Городня.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7DE778E2-24F5-4F48-8779-E8CCF908BD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432" t="15351" r="402" b="6667"/>
          <a:stretch/>
        </p:blipFill>
        <p:spPr bwMode="auto">
          <a:xfrm>
            <a:off x="1259632" y="571480"/>
            <a:ext cx="7384334" cy="5119149"/>
          </a:xfrm>
          <a:prstGeom prst="rect">
            <a:avLst/>
          </a:prstGeom>
          <a:noFill/>
          <a:ln w="571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1487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636FCFD-AB93-4670-9A3F-BC97AF650C3E}"/>
              </a:ext>
            </a:extLst>
          </p:cNvPr>
          <p:cNvSpPr txBox="1"/>
          <p:nvPr/>
        </p:nvSpPr>
        <p:spPr>
          <a:xfrm>
            <a:off x="1835696" y="4967457"/>
            <a:ext cx="67687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     Никольская церковь </a:t>
            </a:r>
          </a:p>
          <a:p>
            <a:r>
              <a:rPr lang="ru-RU" sz="4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с. </a:t>
            </a:r>
            <a:r>
              <a:rPr lang="ru-RU" sz="4400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Видогощи</a:t>
            </a:r>
            <a:r>
              <a:rPr lang="ru-RU" sz="4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. Начало 20 века.</a:t>
            </a:r>
          </a:p>
        </p:txBody>
      </p:sp>
      <p:pic>
        <p:nvPicPr>
          <p:cNvPr id="7" name="Рисунок 6" descr="http://xn--b1accpc8ab2g.xn--p1ai/images/0_88049_1f3cf093_XL.jpeg"/>
          <p:cNvPicPr/>
          <p:nvPr/>
        </p:nvPicPr>
        <p:blipFill rotWithShape="1"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  <a:lum bright="10000" contrast="40000"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t="1" r="30959" b="27556"/>
          <a:stretch/>
        </p:blipFill>
        <p:spPr bwMode="auto">
          <a:xfrm>
            <a:off x="1428728" y="571480"/>
            <a:ext cx="7143800" cy="44291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8764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EBBC9C-11F5-45B4-B2DB-8B9B5F35C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ds03.infourok.ru/uploads/ex/011e/0003d1ad-4a275516/3/img0.jpg">
            <a:extLst>
              <a:ext uri="{FF2B5EF4-FFF2-40B4-BE49-F238E27FC236}">
                <a16:creationId xmlns:a16="http://schemas.microsoft.com/office/drawing/2014/main" xmlns="" id="{CB64B6ED-10E4-4295-96B6-91508C2F0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197" y="0"/>
            <a:ext cx="9144000" cy="6858001"/>
          </a:xfrm>
          <a:prstGeom prst="rect">
            <a:avLst/>
          </a:prstGeom>
          <a:noFill/>
        </p:spPr>
      </p:pic>
      <p:pic>
        <p:nvPicPr>
          <p:cNvPr id="4" name="Picture 2" descr="F:\Исследовательские работы - материал\Старые фото 1\img817.jpg">
            <a:extLst>
              <a:ext uri="{FF2B5EF4-FFF2-40B4-BE49-F238E27FC236}">
                <a16:creationId xmlns:a16="http://schemas.microsoft.com/office/drawing/2014/main" xmlns="" id="{908ECA55-17A1-4831-BFB8-C49A391D01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878" t="5181" r="878" b="3506"/>
          <a:stretch/>
        </p:blipFill>
        <p:spPr bwMode="auto">
          <a:xfrm>
            <a:off x="1331640" y="490421"/>
            <a:ext cx="7036041" cy="4838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87F661A-EF52-4648-9FA1-DB35DCBAD7F3}"/>
              </a:ext>
            </a:extLst>
          </p:cNvPr>
          <p:cNvSpPr txBox="1"/>
          <p:nvPr/>
        </p:nvSpPr>
        <p:spPr>
          <a:xfrm>
            <a:off x="1331640" y="5361655"/>
            <a:ext cx="74168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      </a:t>
            </a:r>
            <a:r>
              <a:rPr lang="ru-RU" sz="3200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Видогощинское</a:t>
            </a:r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народное училище. </a:t>
            </a:r>
          </a:p>
          <a:p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            Священник  Г.П. </a:t>
            </a:r>
            <a:r>
              <a:rPr lang="ru-RU" sz="3200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Белюстин</a:t>
            </a:r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.</a:t>
            </a: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xmlns="" id="{2DE3594D-CEBE-420D-9D10-7F94D4CC664A}"/>
              </a:ext>
            </a:extLst>
          </p:cNvPr>
          <p:cNvCxnSpPr>
            <a:cxnSpLocks/>
          </p:cNvCxnSpPr>
          <p:nvPr/>
        </p:nvCxnSpPr>
        <p:spPr>
          <a:xfrm flipV="1">
            <a:off x="5364088" y="3245829"/>
            <a:ext cx="360040" cy="164433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7713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EBBC9C-11F5-45B4-B2DB-8B9B5F35C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ds03.infourok.ru/uploads/ex/011e/0003d1ad-4a275516/3/img0.jpg">
            <a:extLst>
              <a:ext uri="{FF2B5EF4-FFF2-40B4-BE49-F238E27FC236}">
                <a16:creationId xmlns:a16="http://schemas.microsoft.com/office/drawing/2014/main" xmlns="" id="{CB64B6ED-10E4-4295-96B6-91508C2F0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197" y="0"/>
            <a:ext cx="9144000" cy="6858001"/>
          </a:xfrm>
          <a:prstGeom prst="rect">
            <a:avLst/>
          </a:prstGeom>
          <a:noFill/>
        </p:spPr>
      </p:pic>
      <p:pic>
        <p:nvPicPr>
          <p:cNvPr id="8" name="Рисунок 7" descr="http://xn--b1accpc8ab2g.xn--p1ai/images/1208b.jpg">
            <a:extLst>
              <a:ext uri="{FF2B5EF4-FFF2-40B4-BE49-F238E27FC236}">
                <a16:creationId xmlns:a16="http://schemas.microsoft.com/office/drawing/2014/main" xmlns="" id="{4DFFD7AE-BC2B-433F-A7AE-5A2830313771}"/>
              </a:ext>
            </a:extLst>
          </p:cNvPr>
          <p:cNvPicPr/>
          <p:nvPr/>
        </p:nvPicPr>
        <p:blipFill rotWithShape="1">
          <a:blip r:embed="rId4" cstate="print">
            <a:lum bright="10000" contrast="30000"/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4161" t="43118" r="58597" b="45980"/>
          <a:stretch/>
        </p:blipFill>
        <p:spPr bwMode="auto">
          <a:xfrm>
            <a:off x="1428728" y="642918"/>
            <a:ext cx="7058563" cy="435067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009E2A9-A75D-40BE-9AAB-067644BC2EFC}"/>
              </a:ext>
            </a:extLst>
          </p:cNvPr>
          <p:cNvSpPr txBox="1"/>
          <p:nvPr/>
        </p:nvSpPr>
        <p:spPr>
          <a:xfrm flipH="1">
            <a:off x="1214413" y="5000636"/>
            <a:ext cx="75009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Успенская церковь С. </a:t>
            </a:r>
            <a:r>
              <a:rPr lang="ru-RU" sz="3600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Видогощи</a:t>
            </a:r>
            <a:r>
              <a:rPr lang="ru-RU" sz="36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в1910 г.</a:t>
            </a:r>
          </a:p>
          <a:p>
            <a:r>
              <a:rPr lang="ru-RU" sz="36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(У</a:t>
            </a:r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величена с фото С.М. Прокудина-Горского).</a:t>
            </a:r>
          </a:p>
        </p:txBody>
      </p:sp>
    </p:spTree>
    <p:extLst>
      <p:ext uri="{BB962C8B-B14F-4D97-AF65-F5344CB8AC3E}">
        <p14:creationId xmlns:p14="http://schemas.microsoft.com/office/powerpoint/2010/main" xmlns="" val="375101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636FCFD-AB93-4670-9A3F-BC97AF650C3E}"/>
              </a:ext>
            </a:extLst>
          </p:cNvPr>
          <p:cNvSpPr txBox="1"/>
          <p:nvPr/>
        </p:nvSpPr>
        <p:spPr>
          <a:xfrm>
            <a:off x="1835696" y="4967457"/>
            <a:ext cx="67687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     </a:t>
            </a:r>
          </a:p>
        </p:txBody>
      </p:sp>
      <p:pic>
        <p:nvPicPr>
          <p:cNvPr id="7" name="Рисунок 6" descr="Поклонный крест | Видогощи (Калининский район)">
            <a:extLst>
              <a:ext uri="{FF2B5EF4-FFF2-40B4-BE49-F238E27FC236}">
                <a16:creationId xmlns:a16="http://schemas.microsoft.com/office/drawing/2014/main" xmlns="" id="{5C46ED4C-E4AE-41D6-9594-269DE12EDAE1}"/>
              </a:ext>
            </a:extLst>
          </p:cNvPr>
          <p:cNvPicPr/>
          <p:nvPr/>
        </p:nvPicPr>
        <p:blipFill rotWithShape="1">
          <a:blip r:embed="rId3" cstate="print"/>
          <a:srcRect l="13106" t="36912" r="17433" b="11784"/>
          <a:stretch/>
        </p:blipFill>
        <p:spPr bwMode="auto">
          <a:xfrm>
            <a:off x="1296144" y="567105"/>
            <a:ext cx="7308304" cy="4400350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78EEB95-B8DA-476C-A4A6-FECC1DDCF3AC}"/>
              </a:ext>
            </a:extLst>
          </p:cNvPr>
          <p:cNvSpPr txBox="1"/>
          <p:nvPr/>
        </p:nvSpPr>
        <p:spPr>
          <a:xfrm>
            <a:off x="1547664" y="4967456"/>
            <a:ext cx="70567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    Поклонный крест на месте            Никольской церкви с. </a:t>
            </a:r>
            <a:r>
              <a:rPr lang="ru-RU" sz="4000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Видогощи</a:t>
            </a:r>
            <a:endParaRPr lang="ru-RU" sz="40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182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30BA5564-F516-419C-A857-CAFE20824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548680"/>
            <a:ext cx="7496401" cy="4824536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ffectLst/>
        </p:spPr>
      </p:pic>
      <p:sp>
        <p:nvSpPr>
          <p:cNvPr id="5" name="Звезда: 4 точки 4">
            <a:extLst>
              <a:ext uri="{FF2B5EF4-FFF2-40B4-BE49-F238E27FC236}">
                <a16:creationId xmlns:a16="http://schemas.microsoft.com/office/drawing/2014/main" xmlns="" id="{88896638-F609-4BEA-999D-548A71CB0527}"/>
              </a:ext>
            </a:extLst>
          </p:cNvPr>
          <p:cNvSpPr/>
          <p:nvPr/>
        </p:nvSpPr>
        <p:spPr>
          <a:xfrm>
            <a:off x="7715272" y="3357562"/>
            <a:ext cx="576064" cy="576064"/>
          </a:xfrm>
          <a:prstGeom prst="star4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1568981-D797-4737-89C0-E130B2403A5E}"/>
              </a:ext>
            </a:extLst>
          </p:cNvPr>
          <p:cNvSpPr txBox="1"/>
          <p:nvPr/>
        </p:nvSpPr>
        <p:spPr>
          <a:xfrm>
            <a:off x="1153071" y="5503481"/>
            <a:ext cx="74964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  Расположение Воскресенского монастыря </a:t>
            </a:r>
          </a:p>
          <a:p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        в деревне </a:t>
            </a:r>
            <a:r>
              <a:rPr lang="ru-RU" sz="3200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Шоша</a:t>
            </a:r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. Утрачен в 1936 г.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000496" y="785795"/>
            <a:ext cx="1357322" cy="461665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Городня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704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DB87C25-C369-49FD-9D68-054D6CA96460}"/>
              </a:ext>
            </a:extLst>
          </p:cNvPr>
          <p:cNvSpPr txBox="1"/>
          <p:nvPr/>
        </p:nvSpPr>
        <p:spPr>
          <a:xfrm>
            <a:off x="1259632" y="379122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Церковь </a:t>
            </a:r>
            <a:r>
              <a:rPr lang="ru-RU" sz="3600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Вокресенского</a:t>
            </a:r>
            <a:r>
              <a:rPr lang="ru-RU" sz="36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монастыря 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на реке </a:t>
            </a:r>
            <a:r>
              <a:rPr lang="ru-RU" sz="3600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Шоша</a:t>
            </a:r>
            <a:endParaRPr lang="ru-RU" sz="36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6" name="Рисунок 5" descr="C:\Users\User\AppData\Local\Microsoft\Windows\Temporary Internet Files\Content.Word\WP_20211031_21_11_35_Pro.jpg"/>
          <p:cNvPicPr/>
          <p:nvPr/>
        </p:nvPicPr>
        <p:blipFill>
          <a:blip r:embed="rId3" cstate="print">
            <a:lum bright="20000" contrast="30000"/>
          </a:blip>
          <a:srcRect/>
          <a:stretch>
            <a:fillRect/>
          </a:stretch>
        </p:blipFill>
        <p:spPr bwMode="auto">
          <a:xfrm>
            <a:off x="1290580" y="1619073"/>
            <a:ext cx="7168311" cy="4719947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1945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4" name="Picture 2" descr="http://freeppt.ru/MyShablony/PravoslaviePrintPr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336755"/>
            <a:ext cx="7696200" cy="6096000"/>
          </a:xfrm>
          <a:prstGeom prst="rect">
            <a:avLst/>
          </a:prstGeom>
          <a:noFill/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EECC1849-83C6-4384-8F2A-FA4F1E2E81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636" t="3640" r="4550" b="20092"/>
          <a:stretch/>
        </p:blipFill>
        <p:spPr bwMode="auto">
          <a:xfrm>
            <a:off x="1402872" y="684390"/>
            <a:ext cx="4057192" cy="5543679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7CC4D35-9374-4CC2-A85B-A10B062DCD81}"/>
              </a:ext>
            </a:extLst>
          </p:cNvPr>
          <p:cNvSpPr txBox="1"/>
          <p:nvPr/>
        </p:nvSpPr>
        <p:spPr>
          <a:xfrm>
            <a:off x="5796136" y="2388273"/>
            <a:ext cx="264968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Monotype Corsiva" panose="03010101010201010101" pitchFamily="66" charset="0"/>
              </a:rPr>
              <a:t>Священник Воскресенского </a:t>
            </a:r>
            <a:r>
              <a:rPr lang="ru-RU" sz="3200" b="1" dirty="0" smtClean="0">
                <a:latin typeface="Monotype Corsiva" panose="03010101010201010101" pitchFamily="66" charset="0"/>
              </a:rPr>
              <a:t>церкви </a:t>
            </a:r>
            <a:endParaRPr lang="ru-RU" sz="3200" b="1" dirty="0">
              <a:latin typeface="Monotype Corsiva" panose="03010101010201010101" pitchFamily="66" charset="0"/>
            </a:endParaRPr>
          </a:p>
          <a:p>
            <a:r>
              <a:rPr lang="ru-RU" sz="3200" b="1" dirty="0">
                <a:latin typeface="Monotype Corsiva" panose="03010101010201010101" pitchFamily="66" charset="0"/>
              </a:rPr>
              <a:t>отец Сергий Кудрявцев .</a:t>
            </a:r>
          </a:p>
          <a:p>
            <a:r>
              <a:rPr lang="ru-RU" sz="3200" b="1" dirty="0">
                <a:latin typeface="Monotype Corsiva" panose="03010101010201010101" pitchFamily="66" charset="0"/>
              </a:rPr>
              <a:t>Расстрелян </a:t>
            </a:r>
          </a:p>
          <a:p>
            <a:r>
              <a:rPr lang="ru-RU" sz="3200" b="1" dirty="0">
                <a:latin typeface="Monotype Corsiva" panose="03010101010201010101" pitchFamily="66" charset="0"/>
              </a:rPr>
              <a:t>в 1937 г.</a:t>
            </a:r>
          </a:p>
        </p:txBody>
      </p:sp>
    </p:spTree>
    <p:extLst>
      <p:ext uri="{BB962C8B-B14F-4D97-AF65-F5344CB8AC3E}">
        <p14:creationId xmlns:p14="http://schemas.microsoft.com/office/powerpoint/2010/main" xmlns="" val="167509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197" y="0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4D387E8-EA0F-4485-AEF2-666A0290B97A}"/>
              </a:ext>
            </a:extLst>
          </p:cNvPr>
          <p:cNvSpPr txBox="1"/>
          <p:nvPr/>
        </p:nvSpPr>
        <p:spPr>
          <a:xfrm>
            <a:off x="1043608" y="692696"/>
            <a:ext cx="7798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  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83E36447-07CE-4D87-848A-2F1185345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01760" y="528207"/>
            <a:ext cx="7482335" cy="4642051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ffectLst/>
        </p:spPr>
      </p:pic>
      <p:sp>
        <p:nvSpPr>
          <p:cNvPr id="4" name="Звезда: 4 точки 3">
            <a:extLst>
              <a:ext uri="{FF2B5EF4-FFF2-40B4-BE49-F238E27FC236}">
                <a16:creationId xmlns:a16="http://schemas.microsoft.com/office/drawing/2014/main" xmlns="" id="{A4677466-A02D-4362-8BCA-1F534CEA3CED}"/>
              </a:ext>
            </a:extLst>
          </p:cNvPr>
          <p:cNvSpPr/>
          <p:nvPr/>
        </p:nvSpPr>
        <p:spPr>
          <a:xfrm>
            <a:off x="4071934" y="4071942"/>
            <a:ext cx="648072" cy="720080"/>
          </a:xfrm>
          <a:prstGeom prst="star4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FF00"/>
                </a:solidFill>
              </a:ln>
              <a:highlight>
                <a:srgbClr val="FF0000"/>
              </a:highligh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BA56380-A832-4534-B8FF-E8AA0E18AA82}"/>
              </a:ext>
            </a:extLst>
          </p:cNvPr>
          <p:cNvSpPr txBox="1"/>
          <p:nvPr/>
        </p:nvSpPr>
        <p:spPr>
          <a:xfrm>
            <a:off x="1064637" y="5229201"/>
            <a:ext cx="77776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Расположение </a:t>
            </a:r>
            <a:r>
              <a:rPr lang="ru-RU" sz="3200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Богородицко</a:t>
            </a:r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-Успенского Введенского </a:t>
            </a:r>
            <a:r>
              <a:rPr lang="ru-RU" sz="3200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Строганского</a:t>
            </a:r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монастыря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00496" y="714356"/>
            <a:ext cx="1285884" cy="461665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Городня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769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1835" y="714356"/>
            <a:ext cx="3575917" cy="5217180"/>
          </a:xfrm>
          <a:prstGeom prst="ellipse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5143504" y="1285860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072066" y="857232"/>
            <a:ext cx="35719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   </a:t>
            </a:r>
            <a:r>
              <a:rPr lang="ru-RU" sz="5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750 лет </a:t>
            </a:r>
          </a:p>
          <a:p>
            <a:r>
              <a:rPr lang="ru-RU" sz="5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 Тверской</a:t>
            </a:r>
          </a:p>
          <a:p>
            <a:r>
              <a:rPr lang="ru-RU" sz="5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  епархии </a:t>
            </a:r>
          </a:p>
          <a:p>
            <a:r>
              <a:rPr lang="ru-RU" sz="4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 (1271 г.- </a:t>
            </a:r>
          </a:p>
          <a:p>
            <a:r>
              <a:rPr lang="ru-RU" sz="4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 отделение         </a:t>
            </a:r>
          </a:p>
          <a:p>
            <a:r>
              <a:rPr lang="ru-RU" sz="4400" b="1" i="1" dirty="0">
                <a:solidFill>
                  <a:srgbClr val="C00000"/>
                </a:solidFill>
                <a:latin typeface="Monotype Corsiva" panose="03010101010201010101" pitchFamily="66" charset="0"/>
              </a:rPr>
              <a:t>от Полоцкой</a:t>
            </a:r>
            <a:r>
              <a:rPr lang="ru-RU" sz="4400" b="1" i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)</a:t>
            </a:r>
            <a:endParaRPr lang="ru-RU" sz="4400" b="1" i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190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4" name="Рисунок 3" descr="http://forum.vgd.ru/file.php?fid=268770&amp;key=17839152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1532" y="1780639"/>
            <a:ext cx="6910536" cy="4312657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 bwMode="auto">
          <a:xfrm>
            <a:off x="4291495" y="2636912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70692" y="457200"/>
            <a:ext cx="75715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2">
                    <a:lumMod val="50000"/>
                  </a:schemeClr>
                </a:solidFill>
              </a:rPr>
              <a:t>       </a:t>
            </a:r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Место часовни у с. </a:t>
            </a:r>
            <a:r>
              <a:rPr lang="ru-RU" sz="4000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Едимоново</a:t>
            </a:r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</a:t>
            </a:r>
          </a:p>
          <a:p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              на  карте Менде.</a:t>
            </a:r>
          </a:p>
        </p:txBody>
      </p:sp>
    </p:spTree>
    <p:extLst>
      <p:ext uri="{BB962C8B-B14F-4D97-AF65-F5344CB8AC3E}">
        <p14:creationId xmlns:p14="http://schemas.microsoft.com/office/powerpoint/2010/main" xmlns="" val="76240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4" name="Picture 2" descr="http://freeppt.ru/MyShablony/PravoslaviePrintPr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381000"/>
            <a:ext cx="7696200" cy="6096000"/>
          </a:xfrm>
          <a:prstGeom prst="rect">
            <a:avLst/>
          </a:prstGeom>
          <a:noFill/>
        </p:spPr>
      </p:pic>
      <p:pic>
        <p:nvPicPr>
          <p:cNvPr id="6" name="Picture 3" descr="21209v_a_m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lum contrast="30000"/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85852" y="1928802"/>
            <a:ext cx="3818152" cy="4313221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410200" y="3000372"/>
            <a:ext cx="3276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    Часовня </a:t>
            </a:r>
            <a:endParaRPr lang="ru-RU" sz="32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на </a:t>
            </a:r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Святой горе.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      Фото</a:t>
            </a:r>
            <a:endParaRPr lang="ru-RU" sz="32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С.М. Прокудина-Горского. 1910 г.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4B237D5-706C-42B7-ACB0-66DEB3CA778E}"/>
              </a:ext>
            </a:extLst>
          </p:cNvPr>
          <p:cNvSpPr txBox="1"/>
          <p:nvPr/>
        </p:nvSpPr>
        <p:spPr>
          <a:xfrm>
            <a:off x="1115616" y="457200"/>
            <a:ext cx="756084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Среди прихожан Дмитровской церкви села </a:t>
            </a:r>
            <a:r>
              <a:rPr lang="ru-RU" sz="4400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Едимоново</a:t>
            </a:r>
            <a:r>
              <a:rPr lang="ru-RU" sz="4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– </a:t>
            </a:r>
          </a:p>
          <a:p>
            <a:pPr algn="ctr"/>
            <a:r>
              <a:rPr lang="ru-RU" sz="4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Н.В. Верещагин, основатель молочной промышленности России, </a:t>
            </a:r>
            <a:r>
              <a:rPr lang="ru-RU" sz="4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художники </a:t>
            </a:r>
            <a:r>
              <a:rPr lang="ru-RU" sz="4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В. Серов, </a:t>
            </a:r>
          </a:p>
          <a:p>
            <a:pPr algn="ctr"/>
            <a:r>
              <a:rPr lang="ru-RU" sz="4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В. фон Дервиз, М. Врубель, </a:t>
            </a:r>
          </a:p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Герой социалистического </a:t>
            </a:r>
            <a:r>
              <a:rPr lang="ru-RU" sz="4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труда </a:t>
            </a:r>
          </a:p>
          <a:p>
            <a:pPr algn="ctr"/>
            <a:r>
              <a:rPr lang="ru-RU" sz="4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Н.Н. </a:t>
            </a:r>
            <a:r>
              <a:rPr lang="ru-RU" sz="4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Волгин, уроженец </a:t>
            </a:r>
          </a:p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села </a:t>
            </a:r>
            <a:r>
              <a:rPr lang="ru-RU" sz="4400" b="1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Едимоново</a:t>
            </a:r>
            <a:r>
              <a:rPr lang="ru-RU" sz="4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.</a:t>
            </a:r>
            <a:endParaRPr lang="ru-RU" sz="4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532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8066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5C388D79-2590-4E3A-8455-588146B7F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2976" y="500042"/>
            <a:ext cx="7556396" cy="4989738"/>
          </a:xfrm>
          <a:prstGeom prst="rect">
            <a:avLst/>
          </a:prstGeom>
          <a:noFill/>
          <a:ln w="571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5D87D37-887B-4875-BDCF-D19E94D752D6}"/>
              </a:ext>
            </a:extLst>
          </p:cNvPr>
          <p:cNvSpPr txBox="1"/>
          <p:nvPr/>
        </p:nvSpPr>
        <p:spPr>
          <a:xfrm>
            <a:off x="1060403" y="5487688"/>
            <a:ext cx="77818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</a:t>
            </a:r>
            <a:r>
              <a:rPr lang="ru-RU" sz="32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Освящение  </a:t>
            </a:r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поклонного креста у </a:t>
            </a:r>
            <a:r>
              <a:rPr lang="ru-RU" sz="32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с. </a:t>
            </a:r>
            <a:r>
              <a:rPr lang="ru-RU" sz="3200" b="1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Едимоново</a:t>
            </a:r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. </a:t>
            </a:r>
          </a:p>
          <a:p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                 23 октября 2021 г.</a:t>
            </a:r>
          </a:p>
        </p:txBody>
      </p:sp>
    </p:spTree>
    <p:extLst>
      <p:ext uri="{BB962C8B-B14F-4D97-AF65-F5344CB8AC3E}">
        <p14:creationId xmlns:p14="http://schemas.microsoft.com/office/powerpoint/2010/main" xmlns="" val="71896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8066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7" name="Рисунок 6" descr="F:\file.jpg">
            <a:extLst>
              <a:ext uri="{FF2B5EF4-FFF2-40B4-BE49-F238E27FC236}">
                <a16:creationId xmlns:a16="http://schemas.microsoft.com/office/drawing/2014/main" xmlns="" id="{1D10FA78-37D0-4C02-98DC-810F02511D59}"/>
              </a:ext>
            </a:extLst>
          </p:cNvPr>
          <p:cNvPicPr/>
          <p:nvPr/>
        </p:nvPicPr>
        <p:blipFill rotWithShape="1">
          <a:blip r:embed="rId3" cstate="print"/>
          <a:srcRect l="11042" r="8037" b="32030"/>
          <a:stretch/>
        </p:blipFill>
        <p:spPr bwMode="auto">
          <a:xfrm>
            <a:off x="1259632" y="692696"/>
            <a:ext cx="7384334" cy="4357796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8" name="Звезда: 4 точки 7">
            <a:extLst>
              <a:ext uri="{FF2B5EF4-FFF2-40B4-BE49-F238E27FC236}">
                <a16:creationId xmlns:a16="http://schemas.microsoft.com/office/drawing/2014/main" xmlns="" id="{5AC81C74-7AFB-441F-B944-129180FA9B98}"/>
              </a:ext>
            </a:extLst>
          </p:cNvPr>
          <p:cNvSpPr/>
          <p:nvPr/>
        </p:nvSpPr>
        <p:spPr>
          <a:xfrm>
            <a:off x="4645152" y="3428999"/>
            <a:ext cx="286888" cy="144017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везда: 4 точки 8">
            <a:extLst>
              <a:ext uri="{FF2B5EF4-FFF2-40B4-BE49-F238E27FC236}">
                <a16:creationId xmlns:a16="http://schemas.microsoft.com/office/drawing/2014/main" xmlns="" id="{2C584B72-DB51-4E5B-856C-739F6C49845B}"/>
              </a:ext>
            </a:extLst>
          </p:cNvPr>
          <p:cNvSpPr/>
          <p:nvPr/>
        </p:nvSpPr>
        <p:spPr>
          <a:xfrm>
            <a:off x="4090855" y="3332984"/>
            <a:ext cx="1108593" cy="1033264"/>
          </a:xfrm>
          <a:prstGeom prst="star4">
            <a:avLst>
              <a:gd name="adj" fmla="val 1760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C4D1AAD-E240-40F7-BF81-71CCAA7FFF39}"/>
              </a:ext>
            </a:extLst>
          </p:cNvPr>
          <p:cNvSpPr txBox="1"/>
          <p:nvPr/>
        </p:nvSpPr>
        <p:spPr>
          <a:xfrm>
            <a:off x="1068724" y="5063370"/>
            <a:ext cx="7726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Место Дмитровской церкви села </a:t>
            </a:r>
            <a:r>
              <a:rPr lang="ru-RU" sz="3600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Мелково</a:t>
            </a:r>
            <a:r>
              <a:rPr lang="ru-RU" sz="36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    (1806 – </a:t>
            </a:r>
            <a:r>
              <a:rPr lang="ru-RU" sz="3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1936 </a:t>
            </a:r>
            <a:r>
              <a:rPr lang="ru-RU" sz="36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гг.)</a:t>
            </a:r>
          </a:p>
        </p:txBody>
      </p:sp>
    </p:spTree>
    <p:extLst>
      <p:ext uri="{BB962C8B-B14F-4D97-AF65-F5344CB8AC3E}">
        <p14:creationId xmlns:p14="http://schemas.microsoft.com/office/powerpoint/2010/main" xmlns="" val="85104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8066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476" y="-171400"/>
            <a:ext cx="9144000" cy="6858001"/>
          </a:xfrm>
          <a:prstGeom prst="rect">
            <a:avLst/>
          </a:prstGeom>
          <a:noFill/>
        </p:spPr>
      </p:pic>
      <p:pic>
        <p:nvPicPr>
          <p:cNvPr id="5" name="Рисунок 4" descr="F:\19544.sl_body.svMihail_MaslovM.jpg">
            <a:extLst>
              <a:ext uri="{FF2B5EF4-FFF2-40B4-BE49-F238E27FC236}">
                <a16:creationId xmlns:a16="http://schemas.microsoft.com/office/drawing/2014/main" xmlns="" id="{BC99AEEC-49E9-4EEA-9792-263691A590E3}"/>
              </a:ext>
            </a:extLst>
          </p:cNvPr>
          <p:cNvPicPr/>
          <p:nvPr/>
        </p:nvPicPr>
        <p:blipFill rotWithShape="1">
          <a:blip r:embed="rId3" cstate="print"/>
          <a:srcRect l="58737" t="7019" r="1620"/>
          <a:stretch/>
        </p:blipFill>
        <p:spPr bwMode="auto">
          <a:xfrm>
            <a:off x="1259632" y="620688"/>
            <a:ext cx="3960440" cy="5256584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A4E8402-8981-4911-BD8F-3D5197A73BA2}"/>
              </a:ext>
            </a:extLst>
          </p:cNvPr>
          <p:cNvSpPr txBox="1"/>
          <p:nvPr/>
        </p:nvSpPr>
        <p:spPr>
          <a:xfrm>
            <a:off x="5436096" y="1298448"/>
            <a:ext cx="32403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Monotype Corsiva" panose="03010101010201010101" pitchFamily="66" charset="0"/>
              </a:rPr>
              <a:t>Иерей Михаил Григорьевич Маслов.</a:t>
            </a:r>
          </a:p>
          <a:p>
            <a:r>
              <a:rPr lang="ru-RU" sz="3600" b="1" dirty="0">
                <a:latin typeface="Monotype Corsiva" panose="03010101010201010101" pitchFamily="66" charset="0"/>
              </a:rPr>
              <a:t>Расстрелян </a:t>
            </a:r>
          </a:p>
          <a:p>
            <a:r>
              <a:rPr lang="ru-RU" sz="3600" b="1" dirty="0">
                <a:latin typeface="Monotype Corsiva" panose="03010101010201010101" pitchFamily="66" charset="0"/>
              </a:rPr>
              <a:t>22 марта 1938 г. </a:t>
            </a:r>
          </a:p>
        </p:txBody>
      </p:sp>
    </p:spTree>
    <p:extLst>
      <p:ext uri="{BB962C8B-B14F-4D97-AF65-F5344CB8AC3E}">
        <p14:creationId xmlns:p14="http://schemas.microsoft.com/office/powerpoint/2010/main" xmlns="" val="7724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8066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6A2966A-0801-4D78-AB31-88ACBDEF9504}"/>
              </a:ext>
            </a:extLst>
          </p:cNvPr>
          <p:cNvSpPr txBox="1"/>
          <p:nvPr/>
        </p:nvSpPr>
        <p:spPr>
          <a:xfrm>
            <a:off x="1214414" y="357166"/>
            <a:ext cx="7429552" cy="6319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Monotype Corsiva" panose="03010101010201010101" pitchFamily="66" charset="0"/>
                <a:cs typeface="Times New Roman" pitchFamily="18" charset="0"/>
              </a:rPr>
              <a:t>Дворяне </a:t>
            </a:r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  <a:cs typeface="Times New Roman" pitchFamily="18" charset="0"/>
              </a:rPr>
              <a:t>– </a:t>
            </a:r>
          </a:p>
          <a:p>
            <a:pPr algn="ctr"/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  <a:cs typeface="Times New Roman" pitchFamily="18" charset="0"/>
              </a:rPr>
              <a:t>прихожане Дмитровской церкви </a:t>
            </a:r>
          </a:p>
          <a:p>
            <a:pPr algn="ctr"/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  <a:cs typeface="Times New Roman" pitchFamily="18" charset="0"/>
              </a:rPr>
              <a:t>в селе </a:t>
            </a:r>
            <a:r>
              <a:rPr lang="ru-RU" sz="4000" b="1" dirty="0" err="1">
                <a:solidFill>
                  <a:srgbClr val="C00000"/>
                </a:solidFill>
                <a:latin typeface="Monotype Corsiva" panose="03010101010201010101" pitchFamily="66" charset="0"/>
                <a:cs typeface="Times New Roman" pitchFamily="18" charset="0"/>
              </a:rPr>
              <a:t>Мелково</a:t>
            </a:r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  <a:cs typeface="Times New Roman" pitchFamily="18" charset="0"/>
              </a:rPr>
              <a:t>помещики Остафьевы, Загряжские, </a:t>
            </a:r>
            <a:r>
              <a:rPr lang="ru-RU" sz="4000" b="1" dirty="0" err="1">
                <a:solidFill>
                  <a:srgbClr val="C00000"/>
                </a:solidFill>
                <a:latin typeface="Monotype Corsiva" panose="03010101010201010101" pitchFamily="66" charset="0"/>
                <a:cs typeface="Times New Roman" pitchFamily="18" charset="0"/>
              </a:rPr>
              <a:t>Фон-Дребуш</a:t>
            </a:r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  <a:cs typeface="Times New Roman" pitchFamily="18" charset="0"/>
              </a:rPr>
              <a:t>, Извековы,  Корфы, </a:t>
            </a:r>
            <a:r>
              <a:rPr lang="ru-RU" sz="4000" b="1" dirty="0" err="1">
                <a:solidFill>
                  <a:srgbClr val="C00000"/>
                </a:solidFill>
                <a:latin typeface="Monotype Corsiva" panose="03010101010201010101" pitchFamily="66" charset="0"/>
                <a:cs typeface="Times New Roman" pitchFamily="18" charset="0"/>
              </a:rPr>
              <a:t>Столпаковы</a:t>
            </a:r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  <a:cs typeface="Times New Roman" pitchFamily="18" charset="0"/>
              </a:rPr>
              <a:t>, Толстые, </a:t>
            </a:r>
            <a:endParaRPr lang="ru-RU" sz="4000" b="1" dirty="0" smtClean="0">
              <a:solidFill>
                <a:srgbClr val="C00000"/>
              </a:solidFill>
              <a:latin typeface="Monotype Corsiva" panose="03010101010201010101" pitchFamily="66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Monotype Corsiva" panose="03010101010201010101" pitchFamily="66" charset="0"/>
                <a:cs typeface="Times New Roman" pitchFamily="18" charset="0"/>
              </a:rPr>
              <a:t>друзья Толстых : </a:t>
            </a:r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  <a:cs typeface="Times New Roman" pitchFamily="18" charset="0"/>
              </a:rPr>
              <a:t>декабристы </a:t>
            </a:r>
            <a:endParaRPr lang="ru-RU" sz="4000" b="1" dirty="0" smtClean="0">
              <a:solidFill>
                <a:srgbClr val="C00000"/>
              </a:solidFill>
              <a:latin typeface="Monotype Corsiva" panose="03010101010201010101" pitchFamily="66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Monotype Corsiva" panose="03010101010201010101" pitchFamily="66" charset="0"/>
                <a:cs typeface="Times New Roman" pitchFamily="18" charset="0"/>
              </a:rPr>
              <a:t>И.Д</a:t>
            </a:r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  <a:cs typeface="Times New Roman" pitchFamily="18" charset="0"/>
              </a:rPr>
              <a:t>. Якушкин, </a:t>
            </a:r>
            <a:endParaRPr lang="ru-RU" sz="4000" b="1" dirty="0" smtClean="0">
              <a:solidFill>
                <a:srgbClr val="C00000"/>
              </a:solidFill>
              <a:latin typeface="Monotype Corsiva" panose="03010101010201010101" pitchFamily="66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Monotype Corsiva" panose="03010101010201010101" pitchFamily="66" charset="0"/>
                <a:cs typeface="Times New Roman" pitchFamily="18" charset="0"/>
              </a:rPr>
              <a:t>М.И</a:t>
            </a:r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  <a:cs typeface="Times New Roman" pitchFamily="18" charset="0"/>
              </a:rPr>
              <a:t>. Муравьёв-Апостол, </a:t>
            </a:r>
            <a:endParaRPr lang="ru-RU" sz="4000" b="1" dirty="0" smtClean="0">
              <a:solidFill>
                <a:srgbClr val="C00000"/>
              </a:solidFill>
              <a:latin typeface="Monotype Corsiva" panose="03010101010201010101" pitchFamily="66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Monotype Corsiva" panose="03010101010201010101" pitchFamily="66" charset="0"/>
                <a:cs typeface="Times New Roman" pitchFamily="18" charset="0"/>
              </a:rPr>
              <a:t>Ф.Н</a:t>
            </a:r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  <a:cs typeface="Times New Roman" pitchFamily="18" charset="0"/>
              </a:rPr>
              <a:t>. Глинка. </a:t>
            </a:r>
          </a:p>
        </p:txBody>
      </p:sp>
    </p:spTree>
    <p:extLst>
      <p:ext uri="{BB962C8B-B14F-4D97-AF65-F5344CB8AC3E}">
        <p14:creationId xmlns:p14="http://schemas.microsoft.com/office/powerpoint/2010/main" xmlns="" val="180239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8066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5" name="Picture 2" descr="F:\Проекты по краеведению\IMAGE0056.jpg">
            <a:extLst>
              <a:ext uri="{FF2B5EF4-FFF2-40B4-BE49-F238E27FC236}">
                <a16:creationId xmlns:a16="http://schemas.microsoft.com/office/drawing/2014/main" xmlns="" id="{0926087C-32C6-4A73-B7A1-65DB5B665F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7325" t="10089" r="3936" b="14906"/>
          <a:stretch/>
        </p:blipFill>
        <p:spPr bwMode="auto">
          <a:xfrm>
            <a:off x="1285852" y="500042"/>
            <a:ext cx="7219393" cy="446560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4367AA6-B9E1-4604-93C4-9D0853B8629B}"/>
              </a:ext>
            </a:extLst>
          </p:cNvPr>
          <p:cNvSpPr txBox="1"/>
          <p:nvPr/>
        </p:nvSpPr>
        <p:spPr>
          <a:xfrm>
            <a:off x="1241039" y="5072074"/>
            <a:ext cx="72193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Дмитровская церковь села </a:t>
            </a:r>
            <a:r>
              <a:rPr lang="ru-RU" sz="3600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Мелково</a:t>
            </a:r>
            <a:r>
              <a:rPr lang="ru-RU" sz="36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. </a:t>
            </a:r>
            <a:r>
              <a:rPr lang="ru-RU" sz="3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Фото начала </a:t>
            </a:r>
            <a:r>
              <a:rPr lang="ru-RU" sz="36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20-го века.</a:t>
            </a:r>
          </a:p>
        </p:txBody>
      </p:sp>
    </p:spTree>
    <p:extLst>
      <p:ext uri="{BB962C8B-B14F-4D97-AF65-F5344CB8AC3E}">
        <p14:creationId xmlns:p14="http://schemas.microsoft.com/office/powerpoint/2010/main" xmlns="" val="162206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8066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476" y="-312077"/>
            <a:ext cx="9144000" cy="6858001"/>
          </a:xfrm>
          <a:prstGeom prst="rect">
            <a:avLst/>
          </a:prstGeom>
          <a:noFill/>
        </p:spPr>
      </p:pic>
      <p:pic>
        <p:nvPicPr>
          <p:cNvPr id="6" name="Рисунок 5" descr="http://www.tvereparhia.ru/images/phocagallery/121116/03.jpg">
            <a:extLst>
              <a:ext uri="{FF2B5EF4-FFF2-40B4-BE49-F238E27FC236}">
                <a16:creationId xmlns:a16="http://schemas.microsoft.com/office/drawing/2014/main" xmlns="" id="{9B929F3D-126D-4DF5-819D-D6257C7BAC5A}"/>
              </a:ext>
            </a:extLst>
          </p:cNvPr>
          <p:cNvPicPr/>
          <p:nvPr/>
        </p:nvPicPr>
        <p:blipFill rotWithShape="1">
          <a:blip r:embed="rId3" cstate="print"/>
          <a:srcRect l="13596" t="6374" r="13325" b="5948"/>
          <a:stretch/>
        </p:blipFill>
        <p:spPr bwMode="auto">
          <a:xfrm>
            <a:off x="1115616" y="200599"/>
            <a:ext cx="7488832" cy="5832648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D5245A3-40FD-4ECB-86FF-6CE34C72F08D}"/>
              </a:ext>
            </a:extLst>
          </p:cNvPr>
          <p:cNvSpPr txBox="1"/>
          <p:nvPr/>
        </p:nvSpPr>
        <p:spPr>
          <a:xfrm>
            <a:off x="1331641" y="404446"/>
            <a:ext cx="352839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latin typeface="Monotype Corsiva" panose="03010101010201010101" pitchFamily="66" charset="0"/>
              </a:rPr>
              <a:t>В.Д. Ильин.</a:t>
            </a:r>
          </a:p>
          <a:p>
            <a:r>
              <a:rPr lang="ru-RU" sz="2800" b="1" dirty="0">
                <a:latin typeface="Monotype Corsiva" panose="03010101010201010101" pitchFamily="66" charset="0"/>
              </a:rPr>
              <a:t>Освящение поклонного креста в д. Ст. </a:t>
            </a:r>
            <a:r>
              <a:rPr lang="ru-RU" sz="2800" b="1" dirty="0" err="1">
                <a:latin typeface="Monotype Corsiva" panose="03010101010201010101" pitchFamily="66" charset="0"/>
              </a:rPr>
              <a:t>Мелково</a:t>
            </a:r>
            <a:r>
              <a:rPr lang="ru-RU" sz="2800" b="1" dirty="0">
                <a:latin typeface="Monotype Corsiva" panose="03010101010201010101" pitchFamily="66" charset="0"/>
              </a:rPr>
              <a:t>. </a:t>
            </a:r>
          </a:p>
          <a:p>
            <a:r>
              <a:rPr lang="ru-RU" sz="2800" b="1" dirty="0">
                <a:latin typeface="Monotype Corsiva" panose="03010101010201010101" pitchFamily="66" charset="0"/>
              </a:rPr>
              <a:t>2016 г.</a:t>
            </a:r>
          </a:p>
        </p:txBody>
      </p:sp>
    </p:spTree>
    <p:extLst>
      <p:ext uri="{BB962C8B-B14F-4D97-AF65-F5344CB8AC3E}">
        <p14:creationId xmlns:p14="http://schemas.microsoft.com/office/powerpoint/2010/main" xmlns="" val="379829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8066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7" name="Рисунок 6" descr="F:\Конференция по краеведению\Кирилл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500042"/>
            <a:ext cx="7500990" cy="5143536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214414" y="5715016"/>
            <a:ext cx="75009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«…украшение храма – народ, молящаяся община…»</a:t>
            </a:r>
          </a:p>
        </p:txBody>
      </p:sp>
    </p:spTree>
    <p:extLst>
      <p:ext uri="{BB962C8B-B14F-4D97-AF65-F5344CB8AC3E}">
        <p14:creationId xmlns:p14="http://schemas.microsoft.com/office/powerpoint/2010/main" xmlns="" val="379829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428604"/>
            <a:ext cx="7315484" cy="5401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571604" y="5715016"/>
            <a:ext cx="6715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Monotype Corsiva" pitchFamily="66" charset="0"/>
              </a:rPr>
              <a:t>Деревянная </a:t>
            </a:r>
            <a:r>
              <a:rPr lang="ru-RU" sz="3200" b="1" dirty="0" err="1">
                <a:solidFill>
                  <a:srgbClr val="C00000"/>
                </a:solidFill>
                <a:latin typeface="Monotype Corsiva" pitchFamily="66" charset="0"/>
              </a:rPr>
              <a:t>клетская</a:t>
            </a:r>
            <a:r>
              <a:rPr lang="ru-RU" sz="3200" b="1" dirty="0">
                <a:solidFill>
                  <a:srgbClr val="C00000"/>
                </a:solidFill>
                <a:latin typeface="Monotype Corsiva" pitchFamily="66" charset="0"/>
              </a:rPr>
              <a:t> церковь</a:t>
            </a:r>
          </a:p>
        </p:txBody>
      </p:sp>
    </p:spTree>
    <p:extLst>
      <p:ext uri="{BB962C8B-B14F-4D97-AF65-F5344CB8AC3E}">
        <p14:creationId xmlns:p14="http://schemas.microsoft.com/office/powerpoint/2010/main" xmlns="" val="193190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8066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3EFF243-0D42-40D7-9857-8B0BEFDD6739}"/>
              </a:ext>
            </a:extLst>
          </p:cNvPr>
          <p:cNvSpPr txBox="1"/>
          <p:nvPr/>
        </p:nvSpPr>
        <p:spPr>
          <a:xfrm>
            <a:off x="1142976" y="5013176"/>
            <a:ext cx="75724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3600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Конаковское</a:t>
            </a:r>
            <a:r>
              <a:rPr lang="ru-RU" sz="36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церковное  </a:t>
            </a:r>
            <a:r>
              <a:rPr lang="ru-RU" sz="3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благочиние. 2021 г.</a:t>
            </a:r>
            <a:endParaRPr lang="ru-RU" sz="36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6" name="Рисунок 5" descr="https://i.mycdn.me/i?r=AyH4iRPQ2q0otWIFepML2LxR0-IIL-HXoY9pciiIVa97Dg&amp;fn=w_61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500042"/>
            <a:ext cx="7786742" cy="4873174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000100" y="357167"/>
            <a:ext cx="7858179" cy="769441"/>
          </a:xfrm>
          <a:prstGeom prst="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750-летие Тверской епархии</a:t>
            </a:r>
            <a:endParaRPr lang="ru-RU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168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8066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71881237-ACA6-449F-A64B-D10A9B4A4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19962"/>
            <a:ext cx="7285762" cy="4163293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3EFF243-0D42-40D7-9857-8B0BEFDD6739}"/>
              </a:ext>
            </a:extLst>
          </p:cNvPr>
          <p:cNvSpPr txBox="1"/>
          <p:nvPr/>
        </p:nvSpPr>
        <p:spPr>
          <a:xfrm>
            <a:off x="1259632" y="4563478"/>
            <a:ext cx="72857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Благочинный Конаковского церковного округа о. Пётр Дубяго</a:t>
            </a:r>
          </a:p>
        </p:txBody>
      </p:sp>
    </p:spTree>
    <p:extLst>
      <p:ext uri="{BB962C8B-B14F-4D97-AF65-F5344CB8AC3E}">
        <p14:creationId xmlns:p14="http://schemas.microsoft.com/office/powerpoint/2010/main" xmlns="" val="266168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428596" y="214290"/>
            <a:ext cx="8358246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817733-B40D-48BF-8E64-E6AC79B5B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5DED558F-6706-4C72-9FB9-464B528C8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477447"/>
            <a:ext cx="73152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69B01FB-ECD9-4E2F-BB6E-8744442A958E}"/>
              </a:ext>
            </a:extLst>
          </p:cNvPr>
          <p:cNvSpPr txBox="1"/>
          <p:nvPr/>
        </p:nvSpPr>
        <p:spPr>
          <a:xfrm>
            <a:off x="1475656" y="5733256"/>
            <a:ext cx="2710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1739</a:t>
            </a:r>
          </a:p>
        </p:txBody>
      </p:sp>
    </p:spTree>
    <p:extLst>
      <p:ext uri="{BB962C8B-B14F-4D97-AF65-F5344CB8AC3E}">
        <p14:creationId xmlns:p14="http://schemas.microsoft.com/office/powerpoint/2010/main" xmlns="" val="17017897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www.putnik.ru/Borki/hist/06/aeroni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8572559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BA61A8-84A5-4FEC-9528-8C5F672F3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CD98BCD-F5D6-4BB1-B49A-BD5A8D1AC4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1816E0C6-F00C-4C4B-B144-A9532B30B9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908" t="8588" r="4844" b="30276"/>
          <a:stretch/>
        </p:blipFill>
        <p:spPr bwMode="auto">
          <a:xfrm>
            <a:off x="564573" y="457199"/>
            <a:ext cx="7967867" cy="562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844489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4" name="Рисунок 3" descr="http://forum.vgd.ru/file.php?fid=268770&amp;key=17839152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1532" y="1780639"/>
            <a:ext cx="6910536" cy="4312657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 bwMode="auto">
          <a:xfrm>
            <a:off x="4291495" y="2636912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70692" y="457200"/>
            <a:ext cx="75715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2">
                    <a:lumMod val="50000"/>
                  </a:schemeClr>
                </a:solidFill>
              </a:rPr>
              <a:t>       </a:t>
            </a:r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Место часовни у с. </a:t>
            </a:r>
            <a:r>
              <a:rPr lang="ru-RU" sz="4000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Едимоново</a:t>
            </a:r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</a:t>
            </a:r>
          </a:p>
          <a:p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              на  карте Менде.</a:t>
            </a:r>
          </a:p>
        </p:txBody>
      </p:sp>
    </p:spTree>
    <p:extLst>
      <p:ext uri="{BB962C8B-B14F-4D97-AF65-F5344CB8AC3E}">
        <p14:creationId xmlns:p14="http://schemas.microsoft.com/office/powerpoint/2010/main" xmlns="" val="21295254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762"/>
            <a:ext cx="9144000" cy="6858001"/>
          </a:xfrm>
          <a:prstGeom prst="rect">
            <a:avLst/>
          </a:prstGeom>
          <a:noFill/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55F08F5C-0D4C-4AA5-874A-7E523B886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25776" y="871075"/>
            <a:ext cx="5498551" cy="366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F6C7C3B-3945-4CAF-BB21-B70A9AEBE5BC}"/>
              </a:ext>
            </a:extLst>
          </p:cNvPr>
          <p:cNvSpPr txBox="1"/>
          <p:nvPr/>
        </p:nvSpPr>
        <p:spPr>
          <a:xfrm>
            <a:off x="1691680" y="4725144"/>
            <a:ext cx="67687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Архиерейская слобода в </a:t>
            </a:r>
            <a:r>
              <a:rPr lang="ru-RU" sz="2000" dirty="0" err="1"/>
              <a:t>Затьмачье</a:t>
            </a:r>
            <a:r>
              <a:rPr lang="ru-RU" sz="2000" dirty="0"/>
              <a:t>.  </a:t>
            </a:r>
            <a:r>
              <a:rPr lang="ru-RU" sz="2000" dirty="0" err="1"/>
              <a:t>Архирейский</a:t>
            </a:r>
            <a:r>
              <a:rPr lang="ru-RU" sz="2000" dirty="0"/>
              <a:t> дом на территории </a:t>
            </a:r>
            <a:r>
              <a:rPr lang="ru-RU" sz="2000" dirty="0" err="1"/>
              <a:t>Трёхсвятского</a:t>
            </a:r>
            <a:r>
              <a:rPr lang="ru-RU" sz="2000" dirty="0"/>
              <a:t> монастыря (с. </a:t>
            </a:r>
            <a:r>
              <a:rPr lang="ru-RU" sz="2000" dirty="0" err="1"/>
              <a:t>Трёхсвяткое</a:t>
            </a:r>
            <a:r>
              <a:rPr lang="ru-RU" sz="2000" dirty="0"/>
              <a:t>, Тверь). План 1710 г. </a:t>
            </a:r>
          </a:p>
        </p:txBody>
      </p:sp>
    </p:spTree>
    <p:extLst>
      <p:ext uri="{BB962C8B-B14F-4D97-AF65-F5344CB8AC3E}">
        <p14:creationId xmlns:p14="http://schemas.microsoft.com/office/powerpoint/2010/main" xmlns="" val="12249439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126" y="-1"/>
            <a:ext cx="9144000" cy="6858001"/>
          </a:xfrm>
          <a:prstGeom prst="rect">
            <a:avLst/>
          </a:prstGeom>
          <a:noFill/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3EC68E6D-6D20-4262-8189-C7F879982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9674" y="862869"/>
            <a:ext cx="73152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B1B4377-CDF4-475C-AE41-5A60F8C0AD75}"/>
              </a:ext>
            </a:extLst>
          </p:cNvPr>
          <p:cNvSpPr txBox="1"/>
          <p:nvPr/>
        </p:nvSpPr>
        <p:spPr>
          <a:xfrm>
            <a:off x="1835696" y="5739669"/>
            <a:ext cx="1274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1768</a:t>
            </a:r>
          </a:p>
        </p:txBody>
      </p:sp>
    </p:spTree>
    <p:extLst>
      <p:ext uri="{BB962C8B-B14F-4D97-AF65-F5344CB8AC3E}">
        <p14:creationId xmlns:p14="http://schemas.microsoft.com/office/powerpoint/2010/main" xmlns="" val="3046834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2406BF08-CE7D-4107-B1D4-C7F3E7E59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59499"/>
            <a:ext cx="4807838" cy="573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3137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86891C80-E1B4-4876-96F7-D22F87C7B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21721"/>
            <a:ext cx="7380312" cy="2907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795600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91880" y="980728"/>
            <a:ext cx="5499720" cy="5099397"/>
          </a:xfrm>
        </p:spPr>
        <p:txBody>
          <a:bodyPr>
            <a:normAutofit fontScale="25000" lnSpcReduction="20000"/>
          </a:bodyPr>
          <a:lstStyle/>
          <a:p>
            <a:pPr algn="l"/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ru-RU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l"/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ru-RU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l"/>
            <a:endParaRPr lang="ru-RU" sz="48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sz="4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Большой </a:t>
            </a:r>
            <a:r>
              <a:rPr lang="ru-RU" sz="48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пятикупольный</a:t>
            </a:r>
            <a:r>
              <a:rPr lang="ru-RU" sz="4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каменный храм в стиле ампир. Боковые приделы были освящены во имя Пророка Илии, второй - Архангела Михаила. В 1936 церковь была уничтожена вместе с селом во время строительства Иваньковского водохранилища.</a:t>
            </a:r>
            <a:br>
              <a:rPr lang="ru-RU" sz="4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r>
              <a:rPr lang="ru-RU" sz="4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  В XV-XVII вв. - Воскресенский монастырь, приписанный к тверскому </a:t>
            </a:r>
            <a:r>
              <a:rPr lang="ru-RU" sz="48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Отроч</a:t>
            </a:r>
            <a:r>
              <a:rPr lang="ru-RU" sz="4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монастырю.</a:t>
            </a:r>
          </a:p>
          <a:p>
            <a:pPr algn="l"/>
            <a:r>
              <a:rPr lang="ru-RU" sz="4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r>
              <a:rPr lang="ru-RU" sz="4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  Погост Воскресенский на реке </a:t>
            </a:r>
            <a:r>
              <a:rPr lang="ru-RU" sz="48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Шоше</a:t>
            </a:r>
            <a:r>
              <a:rPr lang="ru-RU" sz="4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монастырь в XIV - XV веках, церковь Обновления храма Воскресения Христова.</a:t>
            </a:r>
            <a:br>
              <a:rPr lang="ru-RU" sz="4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r>
              <a:rPr lang="ru-RU" sz="4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r>
              <a:rPr lang="ru-RU" sz="4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  Название поселения взято от бывшей в нем церкви. Очевидно, один из древнейших погостов, так как расположен при слиянии крупных рек </a:t>
            </a:r>
            <a:r>
              <a:rPr lang="ru-RU" sz="48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Шоши</a:t>
            </a:r>
            <a:r>
              <a:rPr lang="ru-RU" sz="4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и Волги. Такое место удобно при сборе дани с селений в верховьях двух рек. Одновременно, здесь же пересекала Волгу древнейшая дорога из Твери в Москву.</a:t>
            </a:r>
            <a:br>
              <a:rPr lang="ru-RU" sz="4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r>
              <a:rPr lang="ru-RU" sz="4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  XIV-XV вв., "В Твери существовали монастыри ... Воскресенский на </a:t>
            </a:r>
            <a:r>
              <a:rPr lang="ru-RU" sz="48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Шоше</a:t>
            </a:r>
            <a:r>
              <a:rPr lang="ru-RU" sz="4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... упоминаемые 1361-1437 гг." [26, Т. 3, стр. 120].</a:t>
            </a:r>
            <a:br>
              <a:rPr lang="ru-RU" sz="4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r>
              <a:rPr lang="ru-RU" sz="4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  1624 г., "Погост Воскресенский на реке на </a:t>
            </a:r>
            <a:r>
              <a:rPr lang="ru-RU" sz="48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Шоше</a:t>
            </a:r>
            <a:r>
              <a:rPr lang="ru-RU" sz="4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а в нем церковь Воскресения Христова, деревянная, клецки, стоит без пения" [4, стр. 252 (оборот)].</a:t>
            </a:r>
            <a:br>
              <a:rPr lang="ru-RU" sz="4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r>
              <a:rPr lang="ru-RU" sz="4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  1678 г., На землях села Нового упомянут "Приселок Воскресенский, 14 крестьянских, 12 </a:t>
            </a:r>
            <a:r>
              <a:rPr lang="ru-RU" sz="48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бобыльих</a:t>
            </a:r>
            <a:r>
              <a:rPr lang="ru-RU" sz="4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дворов" [6, около стр. 71].</a:t>
            </a:r>
            <a:br>
              <a:rPr lang="ru-RU" sz="4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r>
              <a:rPr lang="ru-RU" sz="4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  1715 г., "А в приселке Воскресенском церковь деревянная во имя Обновление храма Воскресения Христова. При той церкви во дворе поп Василий Иванов 45 лет, у него жена Васса Григорьева 40 лет. У него же два сына Иван 9, Никита 6, дочери Мавра 17 лет, Дарья год" [13, стр. 393 (оборот)].</a:t>
            </a:r>
            <a:br>
              <a:rPr lang="ru-RU" sz="4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r>
              <a:rPr lang="ru-RU" sz="4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  1723 г., "Вотчины ближнего стольника и Сибирского Губернатора князя Алексея Михайловича Черкасского села Воскресенского, что на устье реки </a:t>
            </a:r>
            <a:r>
              <a:rPr lang="ru-RU" sz="48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Шоши</a:t>
            </a:r>
            <a:r>
              <a:rPr lang="ru-RU" sz="4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церкви Воскресения Христова обновления храма поп Василий Иванов" [14, стр. 711].</a:t>
            </a:r>
          </a:p>
          <a:p>
            <a:endParaRPr lang="ru-RU" dirty="0"/>
          </a:p>
        </p:txBody>
      </p:sp>
      <p:pic>
        <p:nvPicPr>
          <p:cNvPr id="1026" name="Picture 2" descr="Воскресения Словущего церковь.">
            <a:extLst>
              <a:ext uri="{FF2B5EF4-FFF2-40B4-BE49-F238E27FC236}">
                <a16:creationId xmlns:a16="http://schemas.microsoft.com/office/drawing/2014/main" xmlns="" id="{D2BDB93D-BFC3-4A00-B24A-B5F3E9F11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026" y="1467173"/>
            <a:ext cx="3290847" cy="215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4" name="Picture 2" descr="F:\Едимоново - к конференции-2\новая часовн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838200"/>
            <a:ext cx="6781800" cy="4506628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447800" y="5791200"/>
            <a:ext cx="716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2007 г.  Часовня во имя Дмитрия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Солунского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4" name="Picture 2" descr="http://freeppt.ru/MyShablony/PravoslaviePrintPr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1883" y="362058"/>
            <a:ext cx="7800365" cy="6177214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BF143DB-9B22-4BA3-9090-5122158BBD00}"/>
              </a:ext>
            </a:extLst>
          </p:cNvPr>
          <p:cNvSpPr txBox="1"/>
          <p:nvPr/>
        </p:nvSpPr>
        <p:spPr>
          <a:xfrm>
            <a:off x="1069272" y="1643050"/>
            <a:ext cx="7855080" cy="51293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Православные святыни, </a:t>
            </a:r>
          </a:p>
          <a:p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относящиеся к </a:t>
            </a:r>
            <a:r>
              <a:rPr lang="ru-RU" sz="4000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Захожскому</a:t>
            </a:r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,</a:t>
            </a:r>
          </a:p>
          <a:p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</a:t>
            </a:r>
            <a:r>
              <a:rPr lang="ru-RU" sz="4000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Шейскому</a:t>
            </a:r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и </a:t>
            </a:r>
            <a:r>
              <a:rPr lang="ru-RU" sz="4000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Микулинскому</a:t>
            </a:r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станам     Тверской епархии, принадлежали </a:t>
            </a:r>
          </a:p>
          <a:p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до второй половины 18 века </a:t>
            </a:r>
          </a:p>
          <a:p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тверскому </a:t>
            </a:r>
            <a:r>
              <a:rPr lang="ru-RU" sz="4000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архирейскому</a:t>
            </a:r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дому, </a:t>
            </a:r>
          </a:p>
          <a:p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  позже  управлялись  </a:t>
            </a:r>
          </a:p>
          <a:p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                          Коллегией экономии.</a:t>
            </a:r>
          </a:p>
        </p:txBody>
      </p:sp>
    </p:spTree>
    <p:extLst>
      <p:ext uri="{BB962C8B-B14F-4D97-AF65-F5344CB8AC3E}">
        <p14:creationId xmlns:p14="http://schemas.microsoft.com/office/powerpoint/2010/main" xmlns="" val="95896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03C200E-6ED0-4CE9-8FCA-96C2C8B7BEBD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23" t="31033" r="53105" b="6641"/>
          <a:stretch/>
        </p:blipFill>
        <p:spPr bwMode="auto">
          <a:xfrm>
            <a:off x="1043608" y="332656"/>
            <a:ext cx="7798640" cy="61926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42181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7CC9ED7-5A4F-4EC5-B666-90B1E1065238}"/>
              </a:ext>
            </a:extLst>
          </p:cNvPr>
          <p:cNvSpPr txBox="1"/>
          <p:nvPr/>
        </p:nvSpPr>
        <p:spPr>
          <a:xfrm>
            <a:off x="1403648" y="457200"/>
            <a:ext cx="7272808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           Церкви </a:t>
            </a:r>
            <a:r>
              <a:rPr lang="ru-RU" sz="3200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Захожского</a:t>
            </a:r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стана </a:t>
            </a:r>
          </a:p>
          <a:p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     около </a:t>
            </a:r>
            <a:r>
              <a:rPr lang="ru-RU" sz="3200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Вертязина</a:t>
            </a:r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действовали </a:t>
            </a:r>
          </a:p>
          <a:p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в деревнях:</a:t>
            </a:r>
          </a:p>
          <a:p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- Воскресенское,</a:t>
            </a:r>
          </a:p>
          <a:p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- </a:t>
            </a:r>
            <a:r>
              <a:rPr lang="ru-RU" sz="3200" b="1" dirty="0" err="1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Голениха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,</a:t>
            </a:r>
          </a:p>
          <a:p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- Алексино,</a:t>
            </a:r>
          </a:p>
          <a:p>
            <a:pPr marL="285750" indent="-285750">
              <a:buFontTx/>
              <a:buChar char="-"/>
            </a:pPr>
            <a:r>
              <a:rPr lang="ru-RU" sz="3200" b="1" dirty="0" err="1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Хлусово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,</a:t>
            </a:r>
          </a:p>
          <a:p>
            <a:pPr marL="285750" indent="-285750">
              <a:buFontTx/>
              <a:buChar char="-"/>
            </a:pPr>
            <a:r>
              <a:rPr lang="ru-RU" sz="3200" b="1" dirty="0" err="1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Ведерня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,</a:t>
            </a:r>
          </a:p>
          <a:p>
            <a:pPr marL="285750" indent="-285750">
              <a:buFontTx/>
              <a:buChar char="-"/>
            </a:pPr>
            <a:r>
              <a:rPr lang="ru-RU" sz="3200" b="1" dirty="0" err="1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Отроковичи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 (Покровская),</a:t>
            </a:r>
          </a:p>
          <a:p>
            <a:pPr marL="285750" indent="-285750">
              <a:buFontTx/>
              <a:buChar char="-"/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Лукино (Николаевская),</a:t>
            </a:r>
          </a:p>
          <a:p>
            <a:pPr marL="285750" indent="-285750">
              <a:buFontTx/>
              <a:buChar char="-"/>
            </a:pPr>
            <a:r>
              <a:rPr lang="ru-RU" sz="3200" b="1" dirty="0" err="1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Игуменка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 (Николаевская),</a:t>
            </a:r>
          </a:p>
          <a:p>
            <a:pPr marL="285750" indent="-285750">
              <a:buFontTx/>
              <a:buChar char="-"/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Семёновское (Дмитриевская). 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pic>
        <p:nvPicPr>
          <p:cNvPr id="7" name="Рисунок 6" descr="Рис. 225. Церковь села Билюкова. Фото Д. Иванова. Типы крыш клетских церквей. Русское деревянное зодчество. Михаил Красовский">
            <a:extLst>
              <a:ext uri="{FF2B5EF4-FFF2-40B4-BE49-F238E27FC236}">
                <a16:creationId xmlns:a16="http://schemas.microsoft.com/office/drawing/2014/main" xmlns="" id="{51BC83FC-6EA0-46FD-A185-5ADB29168CB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628800"/>
            <a:ext cx="2376264" cy="3327851"/>
          </a:xfrm>
          <a:prstGeom prst="rect">
            <a:avLst/>
          </a:prstGeom>
          <a:noFill/>
          <a:ln w="38100">
            <a:solidFill>
              <a:srgbClr val="C00000"/>
            </a:solidFill>
            <a:prstDash val="solid"/>
          </a:ln>
        </p:spPr>
      </p:pic>
    </p:spTree>
    <p:extLst>
      <p:ext uri="{BB962C8B-B14F-4D97-AF65-F5344CB8AC3E}">
        <p14:creationId xmlns:p14="http://schemas.microsoft.com/office/powerpoint/2010/main" xmlns="" val="96791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585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7CC9ED7-5A4F-4EC5-B666-90B1E1065238}"/>
              </a:ext>
            </a:extLst>
          </p:cNvPr>
          <p:cNvSpPr txBox="1"/>
          <p:nvPr/>
        </p:nvSpPr>
        <p:spPr>
          <a:xfrm>
            <a:off x="1403648" y="457200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  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lum bright="-10000" contrast="10000"/>
          </a:blip>
          <a:srcRect/>
          <a:stretch>
            <a:fillRect/>
          </a:stretch>
        </p:blipFill>
        <p:spPr bwMode="auto">
          <a:xfrm>
            <a:off x="1214414" y="928670"/>
            <a:ext cx="7438552" cy="4071966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1071538" y="5286388"/>
            <a:ext cx="76438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solidFill>
                  <a:srgbClr val="C00000"/>
                </a:solidFill>
                <a:latin typeface="Monotype Corsiva" pitchFamily="66" charset="0"/>
              </a:rPr>
              <a:t>Отроч</a:t>
            </a:r>
            <a:r>
              <a:rPr lang="ru-RU" sz="4000" b="1" dirty="0">
                <a:solidFill>
                  <a:srgbClr val="C00000"/>
                </a:solidFill>
                <a:latin typeface="Monotype Corsiva" pitchFamily="66" charset="0"/>
              </a:rPr>
              <a:t> монастырь (основан  в 1265 г.)</a:t>
            </a:r>
          </a:p>
        </p:txBody>
      </p:sp>
    </p:spTree>
    <p:extLst>
      <p:ext uri="{BB962C8B-B14F-4D97-AF65-F5344CB8AC3E}">
        <p14:creationId xmlns:p14="http://schemas.microsoft.com/office/powerpoint/2010/main" xmlns="" val="328793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ds03.infourok.ru/uploads/ex/011e/0003d1ad-4a275516/3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197" y="0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4D387E8-EA0F-4485-AEF2-666A0290B97A}"/>
              </a:ext>
            </a:extLst>
          </p:cNvPr>
          <p:cNvSpPr txBox="1"/>
          <p:nvPr/>
        </p:nvSpPr>
        <p:spPr>
          <a:xfrm>
            <a:off x="1043608" y="642918"/>
            <a:ext cx="779864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 Монастыри  около  </a:t>
            </a:r>
            <a:r>
              <a:rPr lang="ru-RU" sz="4400" b="1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Вертязина</a:t>
            </a:r>
            <a:r>
              <a:rPr lang="ru-RU" sz="4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</a:t>
            </a:r>
          </a:p>
          <a:p>
            <a:r>
              <a:rPr lang="ru-RU" sz="4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        (правый берег Волги):</a:t>
            </a:r>
            <a:endParaRPr lang="ru-RU" sz="4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marL="685800" indent="-685800">
              <a:buFontTx/>
              <a:buChar char="-"/>
            </a:pPr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Петровский,</a:t>
            </a:r>
          </a:p>
          <a:p>
            <a:pPr marL="685800" indent="-685800">
              <a:buFontTx/>
              <a:buChar char="-"/>
            </a:pPr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Афанасьевский,</a:t>
            </a:r>
          </a:p>
          <a:p>
            <a:pPr marL="685800" indent="-685800">
              <a:buFontTx/>
              <a:buChar char="-"/>
            </a:pPr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Александровский,</a:t>
            </a:r>
          </a:p>
          <a:p>
            <a:pPr marL="685800" indent="-685800">
              <a:buFontTx/>
              <a:buChar char="-"/>
            </a:pPr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монастырский двор в </a:t>
            </a:r>
            <a:r>
              <a:rPr lang="ru-RU" sz="4400" b="1" dirty="0" err="1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Кошелёво</a:t>
            </a:r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,</a:t>
            </a:r>
          </a:p>
          <a:p>
            <a:pPr marL="685800" indent="-685800">
              <a:buFontTx/>
              <a:buChar char="-"/>
            </a:pPr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монастырский двор в </a:t>
            </a:r>
            <a:r>
              <a:rPr lang="ru-RU" sz="4400" b="1" dirty="0" err="1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Игуменке</a:t>
            </a:r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40757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1296</TotalTime>
  <Words>531</Words>
  <Application>Microsoft Office PowerPoint</Application>
  <PresentationFormat>Экран (4:3)</PresentationFormat>
  <Paragraphs>113</Paragraphs>
  <Slides>42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Windows User</dc:creator>
  <cp:lastModifiedBy>Windows User</cp:lastModifiedBy>
  <cp:revision>39</cp:revision>
  <dcterms:created xsi:type="dcterms:W3CDTF">2021-10-05T14:44:26Z</dcterms:created>
  <dcterms:modified xsi:type="dcterms:W3CDTF">2021-12-16T15:35:56Z</dcterms:modified>
</cp:coreProperties>
</file>