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68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1EB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6E8A26-672F-4122-A8D0-1484F7BA160C}" type="datetimeFigureOut">
              <a:rPr lang="ru-RU" smtClean="0"/>
              <a:pPr/>
              <a:t>12.07.2026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F523B6-ED92-447A-AFF4-6732AD8385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5436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F523B6-ED92-447A-AFF4-6732AD83857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35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459BD-D819-4D52-8D4F-399EAC9E0729}" type="datetimeFigureOut">
              <a:rPr lang="ru-RU" smtClean="0"/>
              <a:pPr/>
              <a:t>12.07.2026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FF0A4D4-DCA3-4306-B806-C8470EB09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5575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459BD-D819-4D52-8D4F-399EAC9E0729}" type="datetimeFigureOut">
              <a:rPr lang="ru-RU" smtClean="0"/>
              <a:pPr/>
              <a:t>12.07.2026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0A4D4-DCA3-4306-B806-C8470EB09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1903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459BD-D819-4D52-8D4F-399EAC9E0729}" type="datetimeFigureOut">
              <a:rPr lang="ru-RU" smtClean="0"/>
              <a:pPr/>
              <a:t>12.07.2026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0A4D4-DCA3-4306-B806-C8470EB0990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3043318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459BD-D819-4D52-8D4F-399EAC9E0729}" type="datetimeFigureOut">
              <a:rPr lang="ru-RU" smtClean="0"/>
              <a:pPr/>
              <a:t>12.07.2026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0A4D4-DCA3-4306-B806-C8470EB09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72510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459BD-D819-4D52-8D4F-399EAC9E0729}" type="datetimeFigureOut">
              <a:rPr lang="ru-RU" smtClean="0"/>
              <a:pPr/>
              <a:t>12.07.2026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0A4D4-DCA3-4306-B806-C8470EB0990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2110233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459BD-D819-4D52-8D4F-399EAC9E0729}" type="datetimeFigureOut">
              <a:rPr lang="ru-RU" smtClean="0"/>
              <a:pPr/>
              <a:t>12.07.2026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0A4D4-DCA3-4306-B806-C8470EB09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64108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459BD-D819-4D52-8D4F-399EAC9E0729}" type="datetimeFigureOut">
              <a:rPr lang="ru-RU" smtClean="0"/>
              <a:pPr/>
              <a:t>12.07.2026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0A4D4-DCA3-4306-B806-C8470EB09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22861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459BD-D819-4D52-8D4F-399EAC9E0729}" type="datetimeFigureOut">
              <a:rPr lang="ru-RU" smtClean="0"/>
              <a:pPr/>
              <a:t>12.07.2026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0A4D4-DCA3-4306-B806-C8470EB09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4658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459BD-D819-4D52-8D4F-399EAC9E0729}" type="datetimeFigureOut">
              <a:rPr lang="ru-RU" smtClean="0"/>
              <a:pPr/>
              <a:t>12.07.2026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0A4D4-DCA3-4306-B806-C8470EB09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9429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459BD-D819-4D52-8D4F-399EAC9E0729}" type="datetimeFigureOut">
              <a:rPr lang="ru-RU" smtClean="0"/>
              <a:pPr/>
              <a:t>12.07.2026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0A4D4-DCA3-4306-B806-C8470EB09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0950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459BD-D819-4D52-8D4F-399EAC9E0729}" type="datetimeFigureOut">
              <a:rPr lang="ru-RU" smtClean="0"/>
              <a:pPr/>
              <a:t>12.07.2026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F0A4D4-DCA3-4306-B806-C8470EB09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0848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459BD-D819-4D52-8D4F-399EAC9E0729}" type="datetimeFigureOut">
              <a:rPr lang="ru-RU" smtClean="0"/>
              <a:pPr/>
              <a:t>12.07.2026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F0A4D4-DCA3-4306-B806-C8470EB09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673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459BD-D819-4D52-8D4F-399EAC9E0729}" type="datetimeFigureOut">
              <a:rPr lang="ru-RU" smtClean="0"/>
              <a:pPr/>
              <a:t>12.07.2026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0A4D4-DCA3-4306-B806-C8470EB09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0212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459BD-D819-4D52-8D4F-399EAC9E0729}" type="datetimeFigureOut">
              <a:rPr lang="ru-RU" smtClean="0"/>
              <a:pPr/>
              <a:t>12.07.2026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0A4D4-DCA3-4306-B806-C8470EB09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4615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459BD-D819-4D52-8D4F-399EAC9E0729}" type="datetimeFigureOut">
              <a:rPr lang="ru-RU" smtClean="0"/>
              <a:pPr/>
              <a:t>12.07.2026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0A4D4-DCA3-4306-B806-C8470EB09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5084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459BD-D819-4D52-8D4F-399EAC9E0729}" type="datetimeFigureOut">
              <a:rPr lang="ru-RU" smtClean="0"/>
              <a:pPr/>
              <a:t>12.07.2026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0A4D4-DCA3-4306-B806-C8470EB09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5755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459BD-D819-4D52-8D4F-399EAC9E0729}" type="datetimeFigureOut">
              <a:rPr lang="ru-RU" smtClean="0"/>
              <a:pPr/>
              <a:t>12.07.2026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FF0A4D4-DCA3-4306-B806-C8470EB09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5797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87B7C4E-05EC-C198-4AAB-8C86FA3119B3}"/>
              </a:ext>
            </a:extLst>
          </p:cNvPr>
          <p:cNvSpPr txBox="1"/>
          <p:nvPr/>
        </p:nvSpPr>
        <p:spPr>
          <a:xfrm>
            <a:off x="1469877" y="384561"/>
            <a:ext cx="9588381" cy="44659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бюджетное общеобразовательное учреждение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средняя общеобразовательная школа посёлка Радченко</a:t>
            </a:r>
            <a:endParaRPr lang="ru-RU" i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Урок геометрии в 8 классе </a:t>
            </a:r>
            <a:endParaRPr lang="ru-RU" sz="3200" b="1" i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теме</a:t>
            </a:r>
            <a:endParaRPr lang="ru-RU" sz="3200" b="1" i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i="1" dirty="0">
                <a:solidFill>
                  <a:srgbClr val="C00000"/>
                </a:solidFill>
                <a:effectLst/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«Различные способы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i="1" dirty="0">
                <a:solidFill>
                  <a:srgbClr val="C00000"/>
                </a:solidFill>
                <a:effectLst/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доказательств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i="1" dirty="0">
                <a:solidFill>
                  <a:srgbClr val="C00000"/>
                </a:solidFill>
                <a:effectLst/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теоремы Пифагора»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2D5E4C2-5523-C1DE-6098-E5D1C52C65B6}"/>
              </a:ext>
            </a:extLst>
          </p:cNvPr>
          <p:cNvSpPr txBox="1"/>
          <p:nvPr/>
        </p:nvSpPr>
        <p:spPr>
          <a:xfrm>
            <a:off x="7229742" y="5264209"/>
            <a:ext cx="5047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Салтыкова Елена Анатольевна,</a:t>
            </a:r>
          </a:p>
          <a:p>
            <a:r>
              <a:rPr lang="ru-RU" b="1" i="1" dirty="0">
                <a:solidFill>
                  <a:srgbClr val="C00000"/>
                </a:solidFill>
              </a:rPr>
              <a:t>у</a:t>
            </a:r>
            <a:r>
              <a:rPr lang="ru-RU" b="1" i="1" dirty="0" smtClean="0">
                <a:solidFill>
                  <a:srgbClr val="C00000"/>
                </a:solidFill>
              </a:rPr>
              <a:t>читель </a:t>
            </a:r>
            <a:r>
              <a:rPr lang="ru-RU" b="1" i="1" dirty="0">
                <a:solidFill>
                  <a:srgbClr val="C00000"/>
                </a:solidFill>
              </a:rPr>
              <a:t>математики</a:t>
            </a:r>
          </a:p>
        </p:txBody>
      </p:sp>
    </p:spTree>
    <p:extLst>
      <p:ext uri="{BB962C8B-B14F-4D97-AF65-F5344CB8AC3E}">
        <p14:creationId xmlns:p14="http://schemas.microsoft.com/office/powerpoint/2010/main" xmlns="" val="1636774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C8D7FE5-691D-4588-E0E6-BDC87156CA6C}"/>
              </a:ext>
            </a:extLst>
          </p:cNvPr>
          <p:cNvSpPr txBox="1"/>
          <p:nvPr/>
        </p:nvSpPr>
        <p:spPr>
          <a:xfrm>
            <a:off x="1392964" y="316194"/>
            <a:ext cx="77531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1" dirty="0">
                <a:solidFill>
                  <a:srgbClr val="333333"/>
                </a:solidFill>
                <a:effectLst/>
                <a:latin typeface="YS Text"/>
              </a:rPr>
              <a:t>Доказательство через подобие треугольников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EA0D9CC-910C-0CF6-E681-8E2F7ABCFFB6}"/>
              </a:ext>
            </a:extLst>
          </p:cNvPr>
          <p:cNvSpPr txBox="1"/>
          <p:nvPr/>
        </p:nvSpPr>
        <p:spPr>
          <a:xfrm>
            <a:off x="1273323" y="820396"/>
            <a:ext cx="7872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0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Рассмотрим прямоугольный треугольник ABC с прямым углом C.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9F67FD8-03F4-7980-9122-2E9C619D740C}"/>
              </a:ext>
            </a:extLst>
          </p:cNvPr>
          <p:cNvSpPr txBox="1"/>
          <p:nvPr/>
        </p:nvSpPr>
        <p:spPr>
          <a:xfrm>
            <a:off x="1273323" y="1324598"/>
            <a:ext cx="7872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0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Проведём высоту CH к гипотенузе AB.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6F18278-C3E7-2118-722F-B9DF6D5E47A0}"/>
              </a:ext>
            </a:extLst>
          </p:cNvPr>
          <p:cNvSpPr txBox="1"/>
          <p:nvPr/>
        </p:nvSpPr>
        <p:spPr>
          <a:xfrm>
            <a:off x="1273323" y="1828800"/>
            <a:ext cx="78728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0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Образуются два меньших прямоугольных треугольника (ACH и CBH), которые подобны исходному треугольнику ABC.</a:t>
            </a: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358B78C-CC35-AB06-C078-47D7A118D288}"/>
                  </a:ext>
                </a:extLst>
              </p:cNvPr>
              <p:cNvSpPr txBox="1"/>
              <p:nvPr/>
            </p:nvSpPr>
            <p:spPr>
              <a:xfrm>
                <a:off x="1187865" y="2578204"/>
                <a:ext cx="7872813" cy="8494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r>
                  <a:rPr lang="ru-RU" sz="2000" b="1" i="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Из подобия следует пропорциональность сторон: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а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2000" b="1" i="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𝑯𝑩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sz="2000" b="1" i="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1" i="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𝒄</m:t>
                        </m:r>
                      </m:den>
                    </m:f>
                    <m:r>
                      <a:rPr lang="en-US" sz="2000" b="1" i="1" smtClean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1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𝑨𝑯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ru-RU" sz="2000" b="1" i="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(где a = BC, b = AC, c = AB).</a:t>
                </a: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0358B78C-CC35-AB06-C078-47D7A118D2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865" y="2578204"/>
                <a:ext cx="7872813" cy="849400"/>
              </a:xfrm>
              <a:prstGeom prst="rect">
                <a:avLst/>
              </a:prstGeom>
              <a:blipFill>
                <a:blip r:embed="rId2" cstate="print"/>
                <a:stretch>
                  <a:fillRect l="-852" b="-122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55CCB75-8EFF-87C2-FB7E-439E78E5E2E6}"/>
                  </a:ext>
                </a:extLst>
              </p:cNvPr>
              <p:cNvSpPr txBox="1"/>
              <p:nvPr/>
            </p:nvSpPr>
            <p:spPr>
              <a:xfrm>
                <a:off x="1273323" y="3462463"/>
                <a:ext cx="7872813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r>
                  <a:rPr lang="ru-RU" sz="2000" b="1" i="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Отсюда выражаем: a² = c </a:t>
                </a: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2000" b="1" i="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HB и b² = c </a:t>
                </a: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2000" b="1" i="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AH.</a:t>
                </a: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F55CCB75-8EFF-87C2-FB7E-439E78E5E2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3323" y="3462463"/>
                <a:ext cx="7872813" cy="400110"/>
              </a:xfrm>
              <a:prstGeom prst="rect">
                <a:avLst/>
              </a:prstGeom>
              <a:blipFill>
                <a:blip r:embed="rId3" cstate="print"/>
                <a:stretch>
                  <a:fillRect l="-852" t="-9091" b="-257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652207C-3F7C-2AD5-12E4-4A81EC9F69F4}"/>
                  </a:ext>
                </a:extLst>
              </p:cNvPr>
              <p:cNvSpPr txBox="1"/>
              <p:nvPr/>
            </p:nvSpPr>
            <p:spPr>
              <a:xfrm>
                <a:off x="1273323" y="3898720"/>
                <a:ext cx="928927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r>
                  <a:rPr lang="ru-RU" sz="2000" b="1" i="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Складываем два равенства: a² + b² = c </a:t>
                </a: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2000" b="1" i="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(HB + AH) = c </a:t>
                </a: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2000" b="1" i="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 = c². </a:t>
                </a:r>
                <a:endParaRPr lang="en-US" sz="2000" b="1" i="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/>
                <a:r>
                  <a:rPr lang="ru-RU" sz="2000" b="1" i="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Теорема доказана.</a:t>
                </a: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8652207C-3F7C-2AD5-12E4-4A81EC9F69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3323" y="3898720"/>
                <a:ext cx="9289278" cy="707886"/>
              </a:xfrm>
              <a:prstGeom prst="rect">
                <a:avLst/>
              </a:prstGeom>
              <a:blipFill>
                <a:blip r:embed="rId4" cstate="print"/>
                <a:stretch>
                  <a:fillRect l="-722" t="-5172" b="-146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6E2FEF58-DC97-9145-AC3C-A00F5BEFB4E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25398" y="4360994"/>
            <a:ext cx="4206800" cy="228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34809384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C061436-0CD8-6F16-B304-7960C8FA25FC}"/>
              </a:ext>
            </a:extLst>
          </p:cNvPr>
          <p:cNvSpPr txBox="1"/>
          <p:nvPr/>
        </p:nvSpPr>
        <p:spPr>
          <a:xfrm>
            <a:off x="1598064" y="589659"/>
            <a:ext cx="76313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Алгебраическое доказательство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7C6797B-CFE2-15EB-A590-1E747CBC0E27}"/>
              </a:ext>
            </a:extLst>
          </p:cNvPr>
          <p:cNvSpPr txBox="1"/>
          <p:nvPr/>
        </p:nvSpPr>
        <p:spPr>
          <a:xfrm>
            <a:off x="1051133" y="1341690"/>
            <a:ext cx="809500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B050"/>
                </a:solidFill>
                <a:effectLst/>
                <a:latin typeface="YS Text"/>
              </a:rPr>
              <a:t>Здесь используют координатный метод или алгебраические преобразования. </a:t>
            </a:r>
            <a:endParaRPr lang="ru-RU" sz="2000" b="1" i="1" dirty="0">
              <a:solidFill>
                <a:srgbClr val="00B05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9205577-A6AD-29D8-A8EC-D51A73ABA42D}"/>
              </a:ext>
            </a:extLst>
          </p:cNvPr>
          <p:cNvSpPr txBox="1"/>
          <p:nvPr/>
        </p:nvSpPr>
        <p:spPr>
          <a:xfrm>
            <a:off x="1051133" y="2179178"/>
            <a:ext cx="809500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000" b="1" i="1" dirty="0">
                <a:solidFill>
                  <a:srgbClr val="00B050"/>
                </a:solidFill>
                <a:effectLst/>
                <a:latin typeface="YS Text"/>
              </a:rPr>
              <a:t>Поместим треугольник в декартову систему координат: пусть вершины имеют координаты (0, 0), (a, 0), (0, b).</a:t>
            </a: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CE5E94C-421A-C13B-D333-AFA948EE4CE7}"/>
                  </a:ext>
                </a:extLst>
              </p:cNvPr>
              <p:cNvSpPr txBox="1"/>
              <p:nvPr/>
            </p:nvSpPr>
            <p:spPr>
              <a:xfrm>
                <a:off x="1128045" y="3050690"/>
                <a:ext cx="8018091" cy="7852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r>
                  <a:rPr lang="ru-RU" sz="2000" b="1" i="1" dirty="0">
                    <a:solidFill>
                      <a:srgbClr val="00B050"/>
                    </a:solidFill>
                    <a:effectLst/>
                    <a:latin typeface="YS Text"/>
                  </a:rPr>
                  <a:t>Длину гипотенузы найдём по формуле расстояния между двумя точками: С=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000" b="1" i="1" smtClean="0">
                            <a:solidFill>
                              <a:srgbClr val="00B05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000" b="1" i="1" smtClean="0">
                                <a:solidFill>
                                  <a:srgbClr val="00B05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2000" b="1" i="1" smtClean="0">
                                <a:solidFill>
                                  <a:srgbClr val="00B05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000" b="1" i="1" smtClean="0">
                                <a:solidFill>
                                  <a:srgbClr val="00B05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𝒂</m:t>
                            </m:r>
                            <m:r>
                              <a:rPr lang="en-US" sz="2000" b="1" i="1" smtClean="0">
                                <a:solidFill>
                                  <a:srgbClr val="00B05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000" b="1" i="1" smtClean="0">
                                <a:solidFill>
                                  <a:srgbClr val="00B05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000" b="1" i="1" smtClean="0">
                                <a:solidFill>
                                  <a:srgbClr val="00B05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000" b="1" i="1" smtClean="0">
                                <a:solidFill>
                                  <a:srgbClr val="00B05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ru-RU" sz="2000" b="1" i="1" smtClean="0">
                            <a:solidFill>
                              <a:srgbClr val="00B050"/>
                            </a:solidFill>
                            <a:effectLst/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ru-RU" sz="2000" b="1" i="1" smtClean="0">
                                <a:solidFill>
                                  <a:srgbClr val="00B05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solidFill>
                                  <a:srgbClr val="00B05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000" b="1" i="1" smtClean="0">
                                <a:solidFill>
                                  <a:srgbClr val="00B05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000" b="1" i="1" smtClean="0">
                                <a:solidFill>
                                  <a:srgbClr val="00B05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000" b="1" i="1" smtClean="0">
                                <a:solidFill>
                                  <a:srgbClr val="00B05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𝒃</m:t>
                            </m:r>
                            <m:r>
                              <a:rPr lang="en-US" sz="2000" b="1" i="1" smtClean="0">
                                <a:solidFill>
                                  <a:srgbClr val="00B05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000" b="1" i="1" smtClean="0">
                                <a:solidFill>
                                  <a:srgbClr val="00B05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ru-RU" sz="2000" b="1" i="1" dirty="0">
                    <a:solidFill>
                      <a:srgbClr val="00B050"/>
                    </a:solidFill>
                    <a:effectLst/>
                    <a:latin typeface="YS Text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000" b="1" i="1" dirty="0" smtClean="0">
                            <a:solidFill>
                              <a:srgbClr val="00B05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000" b="1" i="1" dirty="0" smtClean="0">
                                <a:solidFill>
                                  <a:srgbClr val="00B05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 i="1" dirty="0" smtClean="0">
                                <a:solidFill>
                                  <a:srgbClr val="00B05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US" sz="2000" b="1" i="1" dirty="0" smtClean="0">
                                <a:solidFill>
                                  <a:srgbClr val="00B05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ru-RU" sz="2000" b="1" i="1" dirty="0" smtClean="0">
                            <a:solidFill>
                              <a:srgbClr val="00B050"/>
                            </a:solidFill>
                            <a:effectLst/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ru-RU" sz="2000" b="1" i="1" dirty="0" smtClean="0">
                                <a:solidFill>
                                  <a:srgbClr val="00B05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 i="1" dirty="0" smtClean="0">
                                <a:solidFill>
                                  <a:srgbClr val="00B05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  <m:sup>
                            <m:r>
                              <a:rPr lang="en-US" sz="2000" b="1" i="1" dirty="0" smtClean="0">
                                <a:solidFill>
                                  <a:srgbClr val="00B05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  <m:r>
                      <a:rPr lang="ru-RU" sz="2000" b="1" i="1" dirty="0" smtClean="0">
                        <a:solidFill>
                          <a:srgbClr val="00B050"/>
                        </a:solidFill>
                        <a:effectLst/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ru-RU" sz="2000" b="1" i="1" dirty="0">
                  <a:solidFill>
                    <a:srgbClr val="00B050"/>
                  </a:solidFill>
                  <a:effectLst/>
                  <a:latin typeface="YS Text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3CE5E94C-421A-C13B-D333-AFA948EE4C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8045" y="3050690"/>
                <a:ext cx="8018091" cy="785280"/>
              </a:xfrm>
              <a:prstGeom prst="rect">
                <a:avLst/>
              </a:prstGeom>
              <a:blipFill>
                <a:blip r:embed="rId2" cstate="print"/>
                <a:stretch>
                  <a:fillRect l="-760" t="-3876" b="-131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4C0651B-EDA7-090B-3984-0CFD61EF2AD2}"/>
              </a:ext>
            </a:extLst>
          </p:cNvPr>
          <p:cNvSpPr txBox="1"/>
          <p:nvPr/>
        </p:nvSpPr>
        <p:spPr>
          <a:xfrm>
            <a:off x="1051133" y="3970937"/>
            <a:ext cx="88534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000" b="1" i="1" dirty="0">
                <a:solidFill>
                  <a:srgbClr val="00B050"/>
                </a:solidFill>
                <a:effectLst/>
                <a:latin typeface="YS Text"/>
              </a:rPr>
              <a:t>Возведя обе стороны в квадрат, получим: c² = a² + b².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B740B1F1-0DA4-C528-BA8E-C91CC2F695C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33618" y="3528788"/>
            <a:ext cx="3778646" cy="3108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827074404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6F9576E-A8B4-71F2-7FB6-CDE9F12454FF}"/>
              </a:ext>
            </a:extLst>
          </p:cNvPr>
          <p:cNvSpPr txBox="1"/>
          <p:nvPr/>
        </p:nvSpPr>
        <p:spPr>
          <a:xfrm>
            <a:off x="1358781" y="444380"/>
            <a:ext cx="78279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  <a:effectLst/>
                <a:latin typeface="YS Text"/>
              </a:rPr>
              <a:t>Доказательство с помощью косинуса угла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7EE6C50-BCE4-B3B2-FB60-86DE1866BB2F}"/>
              </a:ext>
            </a:extLst>
          </p:cNvPr>
          <p:cNvSpPr txBox="1"/>
          <p:nvPr/>
        </p:nvSpPr>
        <p:spPr>
          <a:xfrm>
            <a:off x="1214479" y="1098869"/>
            <a:ext cx="79839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000" b="1" i="1" dirty="0">
                <a:solidFill>
                  <a:srgbClr val="7030A0"/>
                </a:solidFill>
                <a:effectLst/>
                <a:latin typeface="YS Text"/>
              </a:rPr>
              <a:t>Рассмотрим прямоугольный треугольник ABC с прямым углом C.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B04B01D-88F6-BEE7-CBE5-4B4E2E6E525A}"/>
              </a:ext>
            </a:extLst>
          </p:cNvPr>
          <p:cNvSpPr txBox="1"/>
          <p:nvPr/>
        </p:nvSpPr>
        <p:spPr>
          <a:xfrm>
            <a:off x="1071154" y="1757117"/>
            <a:ext cx="80227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000" b="1" i="1" dirty="0" smtClean="0">
                <a:solidFill>
                  <a:srgbClr val="7030A0"/>
                </a:solidFill>
                <a:effectLst/>
                <a:latin typeface="YS Text"/>
              </a:rPr>
              <a:t> Проведём </a:t>
            </a:r>
            <a:r>
              <a:rPr lang="ru-RU" sz="2000" b="1" i="1" dirty="0">
                <a:solidFill>
                  <a:srgbClr val="7030A0"/>
                </a:solidFill>
                <a:effectLst/>
                <a:latin typeface="YS Text"/>
              </a:rPr>
              <a:t>высоту CH к гипотенузе AB.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282F138-DA36-92E9-822B-3BC0CD2F9858}"/>
              </a:ext>
            </a:extLst>
          </p:cNvPr>
          <p:cNvSpPr txBox="1"/>
          <p:nvPr/>
        </p:nvSpPr>
        <p:spPr>
          <a:xfrm>
            <a:off x="1059679" y="2167171"/>
            <a:ext cx="80864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000" b="1" i="1" dirty="0">
                <a:solidFill>
                  <a:srgbClr val="7030A0"/>
                </a:solidFill>
                <a:effectLst/>
                <a:latin typeface="YS Text"/>
              </a:rPr>
              <a:t>По определению косинуса угла в прямоугольном треугольнике: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2000" b="1" i="1" dirty="0">
                <a:solidFill>
                  <a:srgbClr val="7030A0"/>
                </a:solidFill>
                <a:effectLst/>
                <a:latin typeface="YS Text"/>
              </a:rPr>
              <a:t>для угла В: a/c = </a:t>
            </a:r>
            <a:r>
              <a:rPr lang="ru-RU" sz="2000" b="1" i="1" dirty="0" err="1">
                <a:solidFill>
                  <a:srgbClr val="7030A0"/>
                </a:solidFill>
                <a:effectLst/>
                <a:latin typeface="YS Text"/>
              </a:rPr>
              <a:t>cos</a:t>
            </a:r>
            <a:r>
              <a:rPr lang="ru-RU" sz="2000" b="1" i="1" dirty="0">
                <a:solidFill>
                  <a:srgbClr val="7030A0"/>
                </a:solidFill>
                <a:effectLst/>
                <a:latin typeface="YS Text"/>
              </a:rPr>
              <a:t> B;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2000" b="1" i="1" dirty="0">
                <a:solidFill>
                  <a:srgbClr val="7030A0"/>
                </a:solidFill>
                <a:effectLst/>
                <a:latin typeface="YS Text"/>
              </a:rPr>
              <a:t>для угла А: b/c = </a:t>
            </a:r>
            <a:r>
              <a:rPr lang="ru-RU" sz="2000" b="1" i="1" dirty="0" err="1">
                <a:solidFill>
                  <a:srgbClr val="7030A0"/>
                </a:solidFill>
                <a:effectLst/>
                <a:latin typeface="YS Text"/>
              </a:rPr>
              <a:t>cos</a:t>
            </a:r>
            <a:r>
              <a:rPr lang="ru-RU" sz="2000" b="1" i="1" dirty="0">
                <a:solidFill>
                  <a:srgbClr val="7030A0"/>
                </a:solidFill>
                <a:effectLst/>
                <a:latin typeface="YS Text"/>
              </a:rPr>
              <a:t> A.</a:t>
            </a: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D1129FA-77B1-9E12-D9F7-8E269AC7851D}"/>
                  </a:ext>
                </a:extLst>
              </p:cNvPr>
              <p:cNvSpPr txBox="1"/>
              <p:nvPr/>
            </p:nvSpPr>
            <p:spPr>
              <a:xfrm>
                <a:off x="1162228" y="3273039"/>
                <a:ext cx="7983908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r>
                  <a:rPr lang="ru-RU" sz="2000" b="1" i="1" dirty="0">
                    <a:solidFill>
                      <a:srgbClr val="7030A0"/>
                    </a:solidFill>
                    <a:effectLst/>
                    <a:latin typeface="YS Text"/>
                  </a:rPr>
                  <a:t>Сложив эти равенства, сразу получаем: </a:t>
                </a:r>
              </a:p>
              <a:p>
                <a:pPr algn="l"/>
                <a:r>
                  <a:rPr lang="ru-RU" sz="2000" b="1" i="1" dirty="0">
                    <a:solidFill>
                      <a:srgbClr val="7030A0"/>
                    </a:solidFill>
                    <a:effectLst/>
                    <a:latin typeface="YS Text"/>
                  </a:rPr>
                  <a:t>a² + b² = c </a:t>
                </a: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rgbClr val="7030A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2000" b="1" i="1" dirty="0">
                    <a:solidFill>
                      <a:srgbClr val="7030A0"/>
                    </a:solidFill>
                    <a:effectLst/>
                    <a:latin typeface="YS Text"/>
                  </a:rPr>
                  <a:t>(</a:t>
                </a:r>
                <a:r>
                  <a:rPr lang="ru-RU" sz="2000" b="1" i="1" dirty="0" err="1">
                    <a:solidFill>
                      <a:srgbClr val="7030A0"/>
                    </a:solidFill>
                    <a:effectLst/>
                    <a:latin typeface="YS Text"/>
                  </a:rPr>
                  <a:t>cos</a:t>
                </a:r>
                <a:r>
                  <a:rPr lang="ru-RU" sz="2000" b="1" i="1" dirty="0">
                    <a:solidFill>
                      <a:srgbClr val="7030A0"/>
                    </a:solidFill>
                    <a:effectLst/>
                    <a:latin typeface="YS Text"/>
                  </a:rPr>
                  <a:t> B + </a:t>
                </a:r>
                <a:r>
                  <a:rPr lang="ru-RU" sz="2000" b="1" i="1" dirty="0" err="1">
                    <a:solidFill>
                      <a:srgbClr val="7030A0"/>
                    </a:solidFill>
                    <a:effectLst/>
                    <a:latin typeface="YS Text"/>
                  </a:rPr>
                  <a:t>cos</a:t>
                </a:r>
                <a:r>
                  <a:rPr lang="ru-RU" sz="2000" b="1" i="1" dirty="0">
                    <a:solidFill>
                      <a:srgbClr val="7030A0"/>
                    </a:solidFill>
                    <a:effectLst/>
                    <a:latin typeface="YS Text"/>
                  </a:rPr>
                  <a:t> A) = c </a:t>
                </a: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rgbClr val="7030A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2000" b="1" i="1" dirty="0">
                    <a:solidFill>
                      <a:srgbClr val="7030A0"/>
                    </a:solidFill>
                    <a:effectLst/>
                    <a:latin typeface="YS Text"/>
                  </a:rPr>
                  <a:t>(2cos((A+B)/2)) = c². </a:t>
                </a:r>
              </a:p>
              <a:p>
                <a:pPr algn="l"/>
                <a:r>
                  <a:rPr lang="ru-RU" sz="2000" b="1" i="1" dirty="0">
                    <a:solidFill>
                      <a:srgbClr val="7030A0"/>
                    </a:solidFill>
                    <a:effectLst/>
                    <a:latin typeface="YS Text"/>
                  </a:rPr>
                  <a:t>Теорема доказана.</a:t>
                </a: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FD1129FA-77B1-9E12-D9F7-8E269AC785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2228" y="3273039"/>
                <a:ext cx="7983908" cy="1015663"/>
              </a:xfrm>
              <a:prstGeom prst="rect">
                <a:avLst/>
              </a:prstGeom>
              <a:blipFill>
                <a:blip r:embed="rId2" cstate="print"/>
                <a:stretch>
                  <a:fillRect l="-840" t="-3593" b="-95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84D68FE1-7DDD-4141-2AE8-80327223CC7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5720" y="3984861"/>
            <a:ext cx="5002405" cy="2719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722645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B5F8014-65A4-9AFC-7464-34DE0A8964F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14125" y="270127"/>
            <a:ext cx="4381500" cy="1685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55B5654-042A-65B2-D189-415814D276F0}"/>
                  </a:ext>
                </a:extLst>
              </p:cNvPr>
              <p:cNvSpPr txBox="1"/>
              <p:nvPr/>
            </p:nvSpPr>
            <p:spPr>
              <a:xfrm>
                <a:off x="1452785" y="410199"/>
                <a:ext cx="6494803" cy="60022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>
                    <a:solidFill>
                      <a:srgbClr val="7030A0"/>
                    </a:solidFill>
                  </a:rPr>
                  <a:t>Рассмотрим прямоугольный треугольник АВС с высотой </a:t>
                </a:r>
                <a:r>
                  <a:rPr lang="en-US" b="1" dirty="0">
                    <a:solidFill>
                      <a:srgbClr val="7030A0"/>
                    </a:solidFill>
                  </a:rPr>
                  <a:t>CD</a:t>
                </a:r>
                <a:r>
                  <a:rPr lang="ru-RU" b="1" dirty="0">
                    <a:solidFill>
                      <a:srgbClr val="7030A0"/>
                    </a:solidFill>
                  </a:rPr>
                  <a:t>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n-US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</m:func>
                      <m:r>
                        <a:rPr lang="ru-RU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𝑨𝑪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𝑨𝑩</m:t>
                          </m:r>
                        </m:den>
                      </m:f>
                    </m:oMath>
                  </m:oMathPara>
                </a14:m>
                <a:endParaRPr lang="ru-RU" b="1" dirty="0">
                  <a:solidFill>
                    <a:srgbClr val="7030A0"/>
                  </a:solidFill>
                </a:endParaRPr>
              </a:p>
              <a:p>
                <a:r>
                  <a:rPr lang="ru-RU" b="1" dirty="0">
                    <a:solidFill>
                      <a:srgbClr val="7030A0"/>
                    </a:solidFill>
                  </a:rPr>
                  <a:t>Из прямоугольного треугольника </a:t>
                </a:r>
                <a:r>
                  <a:rPr lang="en-US" b="1" dirty="0">
                    <a:solidFill>
                      <a:srgbClr val="7030A0"/>
                    </a:solidFill>
                  </a:rPr>
                  <a:t>ADC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n-US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</m:func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𝑨𝑫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𝑨𝑪</m:t>
                          </m:r>
                        </m:den>
                      </m:f>
                    </m:oMath>
                  </m:oMathPara>
                </a14:m>
                <a:endParaRPr lang="en-US" b="1" dirty="0">
                  <a:solidFill>
                    <a:srgbClr val="7030A0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𝑨𝑪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den>
                    </m:f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𝑨𝑫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𝑨𝑪</m:t>
                        </m:r>
                      </m:den>
                    </m:f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=&gt;   </m:t>
                    </m:r>
                    <m:sSup>
                      <m:sSupPr>
                        <m:ctrlP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𝑨𝑪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𝑨𝑩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𝑨𝑫</m:t>
                    </m:r>
                  </m:oMath>
                </a14:m>
                <a:r>
                  <a:rPr lang="ru-RU" b="1" dirty="0">
                    <a:solidFill>
                      <a:srgbClr val="7030A0"/>
                    </a:solidFill>
                  </a:rPr>
                  <a:t>   </a:t>
                </a:r>
              </a:p>
              <a:p>
                <a:pPr algn="ctr"/>
                <a:endParaRPr lang="en-US" b="1" dirty="0">
                  <a:solidFill>
                    <a:srgbClr val="7030A0"/>
                  </a:solidFill>
                </a:endParaRPr>
              </a:p>
              <a:p>
                <a:r>
                  <a:rPr lang="ru-RU" b="1" dirty="0">
                    <a:solidFill>
                      <a:srgbClr val="7030A0"/>
                    </a:solidFill>
                  </a:rPr>
                  <a:t>В треугольнике АВС: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𝐜𝐨𝐬</m:t>
                        </m:r>
                      </m:fName>
                      <m:e>
                        <m:r>
                          <a:rPr lang="ru-RU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В</m:t>
                        </m:r>
                      </m:e>
                    </m:func>
                    <m:r>
                      <a:rPr lang="ru-RU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ВС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АВ</m:t>
                        </m:r>
                      </m:den>
                    </m:f>
                  </m:oMath>
                </a14:m>
                <a:endParaRPr lang="ru-RU" b="1" dirty="0">
                  <a:solidFill>
                    <a:srgbClr val="7030A0"/>
                  </a:solidFill>
                </a:endParaRPr>
              </a:p>
              <a:p>
                <a:endParaRPr lang="ru-RU" b="1" dirty="0">
                  <a:solidFill>
                    <a:srgbClr val="7030A0"/>
                  </a:solidFill>
                </a:endParaRPr>
              </a:p>
              <a:p>
                <a:r>
                  <a:rPr lang="ru-RU" b="1" dirty="0">
                    <a:solidFill>
                      <a:srgbClr val="7030A0"/>
                    </a:solidFill>
                  </a:rPr>
                  <a:t>В треугольнике </a:t>
                </a:r>
                <a:r>
                  <a:rPr lang="en-US" b="1" dirty="0">
                    <a:solidFill>
                      <a:srgbClr val="7030A0"/>
                    </a:solidFill>
                  </a:rPr>
                  <a:t>BCD</a:t>
                </a:r>
                <a:r>
                  <a:rPr lang="ru-RU" b="1" dirty="0">
                    <a:solidFill>
                      <a:srgbClr val="7030A0"/>
                    </a:solidFill>
                  </a:rPr>
                  <a:t>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𝐜𝐨𝐬</m:t>
                        </m:r>
                      </m:fName>
                      <m:e>
                        <m:r>
                          <a:rPr lang="ru-RU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В</m:t>
                        </m:r>
                      </m:e>
                    </m:func>
                    <m:r>
                      <a:rPr lang="ru-RU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В</m:t>
                        </m:r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𝑩𝑪</m:t>
                        </m:r>
                      </m:den>
                    </m:f>
                  </m:oMath>
                </a14:m>
                <a:endParaRPr lang="ru-RU" b="1" dirty="0">
                  <a:solidFill>
                    <a:srgbClr val="7030A0"/>
                  </a:solidFill>
                </a:endParaRPr>
              </a:p>
              <a:p>
                <a:endParaRPr lang="ru-RU" b="1" dirty="0">
                  <a:solidFill>
                    <a:srgbClr val="7030A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𝑩𝑪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𝑨𝑩</m:t>
                          </m:r>
                        </m:den>
                      </m:f>
                      <m:r>
                        <a:rPr lang="ru-RU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𝑩𝑫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𝑩𝑪</m:t>
                          </m:r>
                        </m:den>
                      </m:f>
                      <m:r>
                        <a:rPr lang="ru-RU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ru-RU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=&gt;   </m:t>
                      </m:r>
                      <m:sSup>
                        <m:sSupPr>
                          <m:ctrlPr>
                            <a:rPr lang="ru-RU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𝑩𝑪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ru-RU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𝑨𝑩</m:t>
                      </m:r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𝑩𝑫</m:t>
                      </m:r>
                    </m:oMath>
                  </m:oMathPara>
                </a14:m>
                <a:endParaRPr lang="en-US" b="1" dirty="0">
                  <a:solidFill>
                    <a:srgbClr val="7030A0"/>
                  </a:solidFill>
                </a:endParaRPr>
              </a:p>
              <a:p>
                <a:br>
                  <a:rPr lang="en-US" b="1" dirty="0">
                    <a:solidFill>
                      <a:srgbClr val="7030A0"/>
                    </a:solidFill>
                  </a:rPr>
                </a:br>
                <a:r>
                  <a:rPr lang="ru-RU" b="1" dirty="0">
                    <a:solidFill>
                      <a:srgbClr val="7030A0"/>
                    </a:solidFill>
                  </a:rPr>
                  <a:t>Тогда, </a:t>
                </a:r>
                <a:endParaRPr lang="en-US" b="1" dirty="0">
                  <a:solidFill>
                    <a:srgbClr val="7030A0"/>
                  </a:solidFill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𝑨𝑪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b="1" dirty="0">
                    <a:solidFill>
                      <a:srgbClr val="7030A0"/>
                    </a:solidFill>
                  </a:rPr>
                  <a:t>+</a:t>
                </a:r>
                <a:r>
                  <a:rPr lang="ru-RU" b="1" dirty="0">
                    <a:solidFill>
                      <a:srgbClr val="7030A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𝑩𝑪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b="1" dirty="0">
                    <a:solidFill>
                      <a:srgbClr val="7030A0"/>
                    </a:solidFill>
                  </a:rPr>
                  <a:t>=</a:t>
                </a:r>
                <a:r>
                  <a:rPr lang="en-US" b="1" dirty="0">
                    <a:solidFill>
                      <a:srgbClr val="7030A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𝑨𝑩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𝑨𝑫</m:t>
                    </m:r>
                  </m:oMath>
                </a14:m>
                <a:r>
                  <a:rPr lang="ru-RU" b="1" dirty="0">
                    <a:solidFill>
                      <a:srgbClr val="7030A0"/>
                    </a:solidFill>
                  </a:rPr>
                  <a:t> +</a:t>
                </a:r>
                <a:r>
                  <a:rPr lang="en-US" b="1" dirty="0">
                    <a:solidFill>
                      <a:srgbClr val="7030A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𝑨𝑩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𝑩𝑫</m:t>
                    </m:r>
                  </m:oMath>
                </a14:m>
                <a:r>
                  <a:rPr lang="ru-RU" b="1" dirty="0">
                    <a:solidFill>
                      <a:srgbClr val="7030A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ru-RU" b="1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АВ</m:t>
                    </m:r>
                    <m:r>
                      <a:rPr lang="ru-RU" b="1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ru-RU" b="1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𝑨𝑫</m:t>
                        </m:r>
                        <m:r>
                          <a:rPr lang="en-US" b="1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b="1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𝑩𝑫</m:t>
                        </m:r>
                      </m:e>
                    </m:d>
                    <m:r>
                      <a:rPr lang="en-US" b="1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𝑨𝑩</m:t>
                    </m:r>
                    <m:r>
                      <a:rPr lang="en-US" b="1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b="1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𝑨𝑩</m:t>
                    </m:r>
                  </m:oMath>
                </a14:m>
                <a:endParaRPr lang="en-US" b="1" dirty="0">
                  <a:solidFill>
                    <a:srgbClr val="7030A0"/>
                  </a:solidFill>
                  <a:ea typeface="Cambria Math" panose="02040503050406030204" pitchFamily="18" charset="0"/>
                </a:endParaRPr>
              </a:p>
              <a:p>
                <a:r>
                  <a:rPr lang="ru-RU" b="1" dirty="0">
                    <a:solidFill>
                      <a:srgbClr val="7030A0"/>
                    </a:solidFill>
                  </a:rPr>
                  <a:t>Значит,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𝑨𝑪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b="1" dirty="0">
                    <a:solidFill>
                      <a:srgbClr val="7030A0"/>
                    </a:solidFill>
                  </a:rPr>
                  <a:t>+</a:t>
                </a:r>
                <a:r>
                  <a:rPr lang="ru-RU" b="1" dirty="0">
                    <a:solidFill>
                      <a:srgbClr val="7030A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𝑩𝑪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b="1" dirty="0">
                    <a:solidFill>
                      <a:srgbClr val="7030A0"/>
                    </a:solidFill>
                  </a:rPr>
                  <a:t>=</a:t>
                </a:r>
                <a:r>
                  <a:rPr lang="en-US" b="1" dirty="0">
                    <a:solidFill>
                      <a:srgbClr val="7030A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АВ</m:t>
                        </m:r>
                      </m:e>
                      <m:sup>
                        <m:r>
                          <a:rPr lang="ru-RU" sz="2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b="1" dirty="0">
                    <a:solidFill>
                      <a:srgbClr val="7030A0"/>
                    </a:solidFill>
                  </a:rPr>
                  <a:t>.</a:t>
                </a:r>
              </a:p>
              <a:p>
                <a:r>
                  <a:rPr lang="ru-RU" b="1" dirty="0">
                    <a:solidFill>
                      <a:srgbClr val="7030A0"/>
                    </a:solidFill>
                  </a:rPr>
                  <a:t>Теорема доказана.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755B5654-042A-65B2-D189-415814D276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2785" y="410199"/>
                <a:ext cx="6494803" cy="6002284"/>
              </a:xfrm>
              <a:prstGeom prst="rect">
                <a:avLst/>
              </a:prstGeom>
              <a:blipFill>
                <a:blip r:embed="rId3" cstate="print"/>
                <a:stretch>
                  <a:fillRect l="-750" t="-508" b="-6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6" name="Picture 2" descr="Picture background">
            <a:extLst>
              <a:ext uri="{FF2B5EF4-FFF2-40B4-BE49-F238E27FC236}">
                <a16:creationId xmlns:a16="http://schemas.microsoft.com/office/drawing/2014/main" xmlns="" id="{3DFF9DAB-AF91-B02A-560A-A5253E2E5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97825" y="4717615"/>
            <a:ext cx="2592224" cy="1943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60907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70045F5-7119-5D9C-BC94-20C394810639}"/>
              </a:ext>
            </a:extLst>
          </p:cNvPr>
          <p:cNvSpPr txBox="1"/>
          <p:nvPr/>
        </p:nvSpPr>
        <p:spPr>
          <a:xfrm>
            <a:off x="2204815" y="965675"/>
            <a:ext cx="8015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</a:rPr>
              <a:t>Метод </a:t>
            </a:r>
            <a:r>
              <a:rPr lang="ru-RU" sz="2400" b="1" i="1" dirty="0" err="1">
                <a:solidFill>
                  <a:srgbClr val="C00000"/>
                </a:solidFill>
              </a:rPr>
              <a:t>Басхари</a:t>
            </a:r>
            <a:r>
              <a:rPr lang="ru-RU" sz="2400" b="1" i="1" dirty="0">
                <a:solidFill>
                  <a:srgbClr val="C00000"/>
                </a:solidFill>
              </a:rPr>
              <a:t> (Смотри!)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0EB0EF5-EE17-B636-3A8C-41BFAF5216C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69809" y="516352"/>
            <a:ext cx="3095625" cy="2714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3AC324B-66EB-2786-C236-948DB3BA666F}"/>
                  </a:ext>
                </a:extLst>
              </p:cNvPr>
              <p:cNvSpPr txBox="1"/>
              <p:nvPr/>
            </p:nvSpPr>
            <p:spPr>
              <a:xfrm>
                <a:off x="1623701" y="1778152"/>
                <a:ext cx="7146108" cy="36977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i="1" dirty="0">
                    <a:solidFill>
                      <a:srgbClr val="3A1EB2"/>
                    </a:solidFill>
                  </a:rPr>
                  <a:t>Достроим прямоугольный треугольник с катетами а и </a:t>
                </a:r>
                <a:r>
                  <a:rPr lang="en-US" sz="2000" b="1" i="1" dirty="0">
                    <a:solidFill>
                      <a:srgbClr val="3A1EB2"/>
                    </a:solidFill>
                  </a:rPr>
                  <a:t>b</a:t>
                </a:r>
                <a:r>
                  <a:rPr lang="ru-RU" sz="2000" b="1" i="1" dirty="0">
                    <a:solidFill>
                      <a:srgbClr val="3A1EB2"/>
                    </a:solidFill>
                  </a:rPr>
                  <a:t> до квадрата со стороной с.</a:t>
                </a:r>
              </a:p>
              <a:p>
                <a:r>
                  <a:rPr lang="ru-RU" sz="2000" b="1" i="1" dirty="0">
                    <a:solidFill>
                      <a:srgbClr val="3A1EB2"/>
                    </a:solidFill>
                  </a:rPr>
                  <a:t>Найдем площадь квадрата внутри 2 способами: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ru-RU" sz="20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кв.</m:t>
                        </m:r>
                      </m:sub>
                    </m:sSub>
                    <m:r>
                      <a:rPr lang="ru-RU" sz="2000" b="1" i="1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ru-RU" sz="20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2000" b="1" i="1" dirty="0">
                    <a:solidFill>
                      <a:srgbClr val="3A1EB2"/>
                    </a:solidFill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sSub>
                      <m:sSubPr>
                        <m:ctrlPr>
                          <a:rPr lang="ru-RU" sz="20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ru-RU" sz="20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тр.</m:t>
                        </m:r>
                      </m:sub>
                    </m:sSub>
                    <m:r>
                      <a:rPr lang="ru-RU" sz="2000" b="1" i="1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2000" b="1" i="1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ru-RU" sz="2000" b="1" i="1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ru-RU" sz="20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000" b="1" i="1" dirty="0">
                    <a:solidFill>
                      <a:srgbClr val="3A1EB2"/>
                    </a:solidFill>
                  </a:rPr>
                  <a:t>ab</a:t>
                </a:r>
                <a:r>
                  <a:rPr lang="ru-RU" sz="2000" b="1" i="1" dirty="0">
                    <a:solidFill>
                      <a:srgbClr val="3A1EB2"/>
                    </a:solidFill>
                  </a:rPr>
                  <a:t>=2</a:t>
                </a:r>
                <a:r>
                  <a:rPr lang="en-US" sz="2000" b="1" i="1" dirty="0">
                    <a:solidFill>
                      <a:srgbClr val="3A1EB2"/>
                    </a:solidFill>
                  </a:rPr>
                  <a:t>ab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ru-RU" sz="20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кв.внутри</m:t>
                        </m:r>
                      </m:sub>
                    </m:sSub>
                  </m:oMath>
                </a14:m>
                <a:r>
                  <a:rPr lang="ru-RU" sz="2000" b="1" i="1" dirty="0">
                    <a:solidFill>
                      <a:srgbClr val="3A1EB2"/>
                    </a:solidFill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000" b="1" i="1" dirty="0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000" b="1" i="1" dirty="0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2000" b="1" i="1" dirty="0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𝒂𝒃</m:t>
                    </m:r>
                  </m:oMath>
                </a14:m>
                <a:endParaRPr lang="en-US" sz="2000" b="1" i="1" dirty="0">
                  <a:solidFill>
                    <a:srgbClr val="3A1EB2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ru-RU" sz="20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кв.внутри</m:t>
                        </m:r>
                      </m:sub>
                    </m:sSub>
                  </m:oMath>
                </a14:m>
                <a:r>
                  <a:rPr lang="ru-RU" sz="2000" b="1" i="1" dirty="0">
                    <a:solidFill>
                      <a:srgbClr val="3A1EB2"/>
                    </a:solidFill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en-US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2000" b="1" i="1" dirty="0">
                  <a:solidFill>
                    <a:srgbClr val="3A1EB2"/>
                  </a:solidFill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000" b="1" i="1" dirty="0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000" b="1" i="1" dirty="0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2000" b="1" i="1" dirty="0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𝒂𝒃</m:t>
                    </m:r>
                    <m:r>
                      <a:rPr lang="en-US" sz="2000" b="1" i="1" dirty="0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ru-RU" sz="2000" b="1" i="1" dirty="0">
                    <a:solidFill>
                      <a:srgbClr val="3A1EB2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b="1" i="1" dirty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en-US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2000" b="1" i="1" dirty="0">
                  <a:solidFill>
                    <a:srgbClr val="3A1EB2"/>
                  </a:solidFill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000" b="1" i="1" dirty="0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000" b="1" i="1" dirty="0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2000" b="1" i="1" dirty="0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𝒂𝒃</m:t>
                    </m:r>
                    <m:r>
                      <a:rPr lang="en-US" sz="2000" b="1" i="1" dirty="0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000" b="1" i="1" dirty="0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000" b="1" i="1" dirty="0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2000" b="1" i="1" dirty="0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𝒂𝒃</m:t>
                    </m:r>
                    <m:r>
                      <a:rPr lang="en-US" sz="2000" b="1" i="1" dirty="0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000" b="1" i="1" dirty="0">
                    <a:solidFill>
                      <a:srgbClr val="3A1EB2"/>
                    </a:solidFill>
                  </a:rPr>
                  <a:t> </a:t>
                </a:r>
              </a:p>
              <a:p>
                <a:r>
                  <a:rPr lang="ru-RU" sz="2000" b="1" i="1" dirty="0">
                    <a:solidFill>
                      <a:srgbClr val="3A1EB2"/>
                    </a:solidFill>
                  </a:rPr>
                  <a:t>Следовательно,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000" b="1" i="1" dirty="0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000" b="1" i="1" dirty="0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2000" b="1" i="1" dirty="0">
                    <a:solidFill>
                      <a:srgbClr val="3A1EB2"/>
                    </a:solidFill>
                  </a:rPr>
                  <a:t>.</a:t>
                </a:r>
              </a:p>
              <a:p>
                <a:r>
                  <a:rPr lang="ru-RU" sz="2000" b="1" i="1" dirty="0">
                    <a:solidFill>
                      <a:srgbClr val="3A1EB2"/>
                    </a:solidFill>
                  </a:rPr>
                  <a:t>Теорема доказана.</a:t>
                </a: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C3AC324B-66EB-2786-C236-948DB3BA66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3701" y="1778152"/>
                <a:ext cx="7146108" cy="3697744"/>
              </a:xfrm>
              <a:prstGeom prst="rect">
                <a:avLst/>
              </a:prstGeom>
              <a:blipFill>
                <a:blip r:embed="rId3" cstate="print"/>
                <a:stretch>
                  <a:fillRect l="-853" t="-990" r="-938" b="-21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330663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B1A4CEC-FD9D-A193-5A0A-0882812DA9F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76621" y="977780"/>
            <a:ext cx="3822661" cy="2361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5670A95-7384-2F48-3636-F8F3E990DE50}"/>
                  </a:ext>
                </a:extLst>
              </p:cNvPr>
              <p:cNvSpPr txBox="1"/>
              <p:nvPr/>
            </p:nvSpPr>
            <p:spPr>
              <a:xfrm>
                <a:off x="1743341" y="1025495"/>
                <a:ext cx="6930639" cy="47547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dirty="0">
                    <a:solidFill>
                      <a:srgbClr val="0070C0"/>
                    </a:solidFill>
                  </a:rPr>
                  <a:t>Рассмотрим прямоугольный треугольник АВС.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0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𝐜𝐨𝐬</m:t>
                        </m:r>
                      </m:fName>
                      <m:e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func>
                    <m:r>
                      <a:rPr lang="ru-RU" sz="2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den>
                    </m:f>
                  </m:oMath>
                </a14:m>
                <a:r>
                  <a:rPr lang="en-US" sz="2000" b="1" dirty="0">
                    <a:solidFill>
                      <a:srgbClr val="0070C0"/>
                    </a:solidFill>
                  </a:rPr>
                  <a:t> 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0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𝐬𝐢𝐧</m:t>
                        </m:r>
                      </m:fName>
                      <m:e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func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</a:rPr>
                  <a:t> </a:t>
                </a:r>
              </a:p>
              <a:p>
                <a:r>
                  <a:rPr lang="ru-RU" sz="2000" b="1" dirty="0">
                    <a:solidFill>
                      <a:srgbClr val="0070C0"/>
                    </a:solidFill>
                  </a:rPr>
                  <a:t>Из этих равенств имеем: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𝒄</m:t>
                    </m:r>
                    <m:func>
                      <m:funcPr>
                        <m:ctrlP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0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𝐜𝐨𝐬</m:t>
                        </m:r>
                      </m:fName>
                      <m:e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,   </m:t>
                        </m:r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000" b="1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𝐬𝐢𝐧</m:t>
                            </m:r>
                          </m:fName>
                          <m:e>
                            <m:r>
                              <a:rPr lang="en-US" sz="20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</m:func>
                      </m:e>
                    </m:func>
                  </m:oMath>
                </a14:m>
                <a:endParaRPr lang="ru-RU" sz="2000" b="1" dirty="0">
                  <a:solidFill>
                    <a:srgbClr val="0070C0"/>
                  </a:solidFill>
                </a:endParaRPr>
              </a:p>
              <a:p>
                <a:r>
                  <a:rPr lang="ru-RU" sz="2000" b="1" dirty="0">
                    <a:solidFill>
                      <a:srgbClr val="0070C0"/>
                    </a:solidFill>
                  </a:rPr>
                  <a:t>Возводим обе части этих равенств в квадрат: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ru-RU" sz="2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ru-RU" sz="2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𝒄𝒐𝒔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000" b="1" dirty="0">
                    <a:solidFill>
                      <a:srgbClr val="0070C0"/>
                    </a:solidFill>
                  </a:rPr>
                  <a:t>A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𝒔𝒊𝒏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en-US" sz="2000" b="1" dirty="0">
                    <a:solidFill>
                      <a:srgbClr val="0070C0"/>
                    </a:solidFill>
                  </a:rPr>
                  <a:t> </a:t>
                </a:r>
              </a:p>
              <a:p>
                <a:r>
                  <a:rPr lang="ru-RU" sz="2000" b="1" dirty="0">
                    <a:solidFill>
                      <a:srgbClr val="0070C0"/>
                    </a:solidFill>
                  </a:rPr>
                  <a:t>Складываем полученные равенства: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а</m:t>
                        </m:r>
                      </m:e>
                      <m:sup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ru-RU" sz="2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p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ru-RU" sz="2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0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𝒔𝒊𝒏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en-US" sz="2000" b="1" dirty="0">
                    <a:solidFill>
                      <a:srgbClr val="0070C0"/>
                    </a:solidFill>
                  </a:rPr>
                  <a:t> 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ru-RU" sz="2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𝒄𝒐𝒔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000" b="1" dirty="0">
                    <a:solidFill>
                      <a:srgbClr val="0070C0"/>
                    </a:solidFill>
                  </a:rPr>
                  <a:t>A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а</m:t>
                        </m:r>
                      </m:e>
                      <m:sup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ru-RU" sz="2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p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ru-RU" sz="2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0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𝒔𝒊𝒏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en-US" sz="2000" b="1" dirty="0">
                    <a:solidFill>
                      <a:srgbClr val="0070C0"/>
                    </a:solidFill>
                  </a:rPr>
                  <a:t> 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𝒄𝒐𝒔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000" b="1" dirty="0">
                    <a:solidFill>
                      <a:srgbClr val="0070C0"/>
                    </a:solidFill>
                  </a:rPr>
                  <a:t>A)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𝒔𝒊𝒏</m:t>
                        </m:r>
                      </m:e>
                      <m:sup>
                        <m:r>
                          <a:rPr kumimoji="0" lang="en-US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𝟐</m:t>
                        </m:r>
                      </m:sup>
                    </m:sSup>
                    <m:r>
                      <a:rPr kumimoji="0" lang="en-US" sz="2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𝑨</m:t>
                    </m:r>
                  </m:oMath>
                </a14:m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entury Gothic" panose="020B0502020202020204"/>
                    <a:ea typeface="+mn-ea"/>
                    <a:cs typeface="+mn-cs"/>
                  </a:rPr>
                  <a:t> 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ru-RU" sz="2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𝒄𝒐𝒔</m:t>
                        </m:r>
                      </m:e>
                      <m:sup>
                        <m:r>
                          <a:rPr kumimoji="0" lang="en-US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𝟐</m:t>
                        </m:r>
                      </m:sup>
                    </m:sSup>
                  </m:oMath>
                </a14:m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entury Gothic" panose="020B0502020202020204"/>
                    <a:ea typeface="+mn-ea"/>
                    <a:cs typeface="+mn-cs"/>
                  </a:rPr>
                  <a:t>A=1 – </a:t>
                </a:r>
                <a:r>
                  <a:rPr kumimoji="0" lang="ru-RU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entury Gothic" panose="020B0502020202020204"/>
                    <a:ea typeface="+mn-ea"/>
                    <a:cs typeface="+mn-cs"/>
                  </a:rPr>
                  <a:t>основное</a:t>
                </a:r>
                <a:r>
                  <a:rPr kumimoji="0" lang="ru-RU" sz="2000" b="1" i="0" u="none" strike="noStrike" kern="1200" cap="none" spc="0" normalizeH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entury Gothic" panose="020B0502020202020204"/>
                    <a:ea typeface="+mn-ea"/>
                    <a:cs typeface="+mn-cs"/>
                  </a:rPr>
                  <a:t> тригонометрическое тождество</a:t>
                </a:r>
              </a:p>
              <a:p>
                <a:r>
                  <a:rPr lang="ru-RU" sz="2000" b="1" dirty="0">
                    <a:solidFill>
                      <a:srgbClr val="0070C0"/>
                    </a:solidFill>
                    <a:latin typeface="Century Gothic" panose="020B0502020202020204"/>
                  </a:rPr>
                  <a:t>Следовательно,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а</m:t>
                        </m:r>
                      </m:e>
                      <m:sup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ru-RU" sz="2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p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ru-RU" sz="2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с</m:t>
                        </m:r>
                      </m:e>
                      <m:sup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2000" b="1" dirty="0">
                    <a:solidFill>
                      <a:srgbClr val="0070C0"/>
                    </a:solidFill>
                  </a:rPr>
                  <a:t>.</a:t>
                </a:r>
              </a:p>
              <a:p>
                <a:r>
                  <a:rPr lang="ru-RU" sz="2000" b="1" dirty="0">
                    <a:solidFill>
                      <a:srgbClr val="0070C0"/>
                    </a:solidFill>
                  </a:rPr>
                  <a:t>Теорема доказана.</a:t>
                </a:r>
                <a:endParaRPr lang="ru-RU" sz="2000" b="1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05670A95-7384-2F48-3636-F8F3E990DE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3341" y="1025495"/>
                <a:ext cx="6930639" cy="4754700"/>
              </a:xfrm>
              <a:prstGeom prst="rect">
                <a:avLst/>
              </a:prstGeom>
              <a:blipFill>
                <a:blip r:embed="rId3" cstate="print"/>
                <a:stretch>
                  <a:fillRect l="-967" t="-6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2" name="Picture 4">
            <a:extLst>
              <a:ext uri="{FF2B5EF4-FFF2-40B4-BE49-F238E27FC236}">
                <a16:creationId xmlns:a16="http://schemas.microsoft.com/office/drawing/2014/main" xmlns="" id="{C30AFDC4-33B3-6A72-38DF-4E1AEE065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73980" y="4554908"/>
            <a:ext cx="3363738" cy="2175217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591342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icture background">
            <a:extLst>
              <a:ext uri="{FF2B5EF4-FFF2-40B4-BE49-F238E27FC236}">
                <a16:creationId xmlns:a16="http://schemas.microsoft.com/office/drawing/2014/main" xmlns="" id="{05D848B0-86AA-5E5A-9061-2C0B657D3B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61803" y="523640"/>
            <a:ext cx="9564821" cy="5810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42026584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F00C307-3739-F802-56F4-D015D7D0C94A}"/>
              </a:ext>
            </a:extLst>
          </p:cNvPr>
          <p:cNvSpPr txBox="1"/>
          <p:nvPr/>
        </p:nvSpPr>
        <p:spPr>
          <a:xfrm>
            <a:off x="794759" y="1281869"/>
            <a:ext cx="10665151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i="0" dirty="0">
                <a:solidFill>
                  <a:srgbClr val="C00000"/>
                </a:solidFill>
                <a:effectLst/>
                <a:latin typeface="OpenSans"/>
              </a:rPr>
              <a:t>Цели  урока: </a:t>
            </a:r>
            <a:r>
              <a:rPr lang="ru-RU" sz="2000" i="0" dirty="0">
                <a:solidFill>
                  <a:srgbClr val="3A1EB2"/>
                </a:solidFill>
                <a:effectLst/>
                <a:latin typeface="OpenSans"/>
              </a:rPr>
              <a:t>познакомить учащихся с теоремой Пифагора и рассмотреть </a:t>
            </a:r>
            <a:r>
              <a:rPr lang="ru-RU" sz="2000" b="0" i="0" dirty="0">
                <a:solidFill>
                  <a:srgbClr val="3A1EB2"/>
                </a:solidFill>
                <a:effectLst/>
                <a:latin typeface="OpenSans"/>
              </a:rPr>
              <a:t>разные способы её доказательства.</a:t>
            </a:r>
          </a:p>
          <a:p>
            <a:pPr algn="just"/>
            <a:r>
              <a:rPr lang="ru-RU" sz="2000" b="1" i="0" dirty="0">
                <a:solidFill>
                  <a:srgbClr val="C00000"/>
                </a:solidFill>
                <a:effectLst/>
                <a:latin typeface="OpenSans"/>
              </a:rPr>
              <a:t>Задачи:</a:t>
            </a:r>
            <a:endParaRPr lang="ru-RU" sz="2000" b="0" i="0" dirty="0">
              <a:solidFill>
                <a:srgbClr val="C00000"/>
              </a:solidFill>
              <a:effectLst/>
              <a:latin typeface="OpenSans"/>
            </a:endParaRPr>
          </a:p>
          <a:p>
            <a:pPr algn="just"/>
            <a:r>
              <a:rPr lang="ru-RU" sz="2000" b="1" i="0" dirty="0">
                <a:solidFill>
                  <a:srgbClr val="C00000"/>
                </a:solidFill>
                <a:effectLst/>
                <a:latin typeface="OpenSans"/>
              </a:rPr>
              <a:t>- образовательные:</a:t>
            </a:r>
            <a:endParaRPr lang="ru-RU" sz="2000" b="0" i="0" dirty="0">
              <a:solidFill>
                <a:srgbClr val="C00000"/>
              </a:solidFill>
              <a:effectLst/>
              <a:latin typeface="OpenSans"/>
            </a:endParaRPr>
          </a:p>
          <a:p>
            <a:pPr algn="just"/>
            <a:r>
              <a:rPr lang="ru-RU" sz="2000" b="0" i="0" dirty="0">
                <a:solidFill>
                  <a:srgbClr val="3A1EB2"/>
                </a:solidFill>
                <a:effectLst/>
                <a:latin typeface="OpenSans"/>
              </a:rPr>
              <a:t>- научить формулировать Теорему Пифагора и доказывать ее различными способами;</a:t>
            </a:r>
          </a:p>
          <a:p>
            <a:pPr algn="just"/>
            <a:r>
              <a:rPr lang="ru-RU" sz="2000" b="0" i="0" dirty="0">
                <a:solidFill>
                  <a:srgbClr val="3A1EB2"/>
                </a:solidFill>
                <a:effectLst/>
                <a:latin typeface="OpenSans"/>
              </a:rPr>
              <a:t>- научить  точно и грамотно выражать свои мысли с применением математической терминологии;</a:t>
            </a:r>
          </a:p>
          <a:p>
            <a:pPr algn="just"/>
            <a:r>
              <a:rPr lang="ru-RU" sz="2000" b="1" i="0" dirty="0">
                <a:solidFill>
                  <a:srgbClr val="C00000"/>
                </a:solidFill>
                <a:effectLst/>
                <a:latin typeface="OpenSans"/>
              </a:rPr>
              <a:t>-развивающие:</a:t>
            </a:r>
          </a:p>
          <a:p>
            <a:pPr algn="just"/>
            <a:r>
              <a:rPr lang="ru-RU" sz="2000" b="0" i="0" dirty="0">
                <a:solidFill>
                  <a:srgbClr val="3A1EB2"/>
                </a:solidFill>
                <a:effectLst/>
                <a:latin typeface="OpenSans"/>
              </a:rPr>
              <a:t>- развивать </a:t>
            </a:r>
            <a:r>
              <a:rPr lang="ru-RU" sz="2000" b="0" i="0" dirty="0" smtClean="0">
                <a:solidFill>
                  <a:srgbClr val="3A1EB2"/>
                </a:solidFill>
                <a:effectLst/>
                <a:latin typeface="OpenSans"/>
              </a:rPr>
              <a:t>умение </a:t>
            </a:r>
            <a:r>
              <a:rPr lang="ru-RU" sz="2000" b="0" i="0" dirty="0">
                <a:solidFill>
                  <a:srgbClr val="3A1EB2"/>
                </a:solidFill>
                <a:effectLst/>
                <a:latin typeface="OpenSans"/>
              </a:rPr>
              <a:t>обнаруживать способ доказательства нового математического утверждения и выполнять его;</a:t>
            </a:r>
          </a:p>
          <a:p>
            <a:pPr algn="just"/>
            <a:r>
              <a:rPr lang="ru-RU" sz="2000" b="0" i="0" dirty="0">
                <a:solidFill>
                  <a:srgbClr val="3A1EB2"/>
                </a:solidFill>
                <a:effectLst/>
                <a:latin typeface="OpenSans"/>
              </a:rPr>
              <a:t>- развивать мышление, память, навыки аргументированной речи в процессе деятельности.</a:t>
            </a:r>
          </a:p>
          <a:p>
            <a:pPr algn="just"/>
            <a:r>
              <a:rPr lang="ru-RU" sz="2000" b="1" i="0" dirty="0">
                <a:solidFill>
                  <a:srgbClr val="C00000"/>
                </a:solidFill>
                <a:effectLst/>
                <a:latin typeface="OpenSans"/>
              </a:rPr>
              <a:t>-воспитательные: </a:t>
            </a:r>
          </a:p>
          <a:p>
            <a:pPr algn="just"/>
            <a:r>
              <a:rPr lang="ru-RU" sz="2000" i="0" dirty="0">
                <a:solidFill>
                  <a:srgbClr val="3A1EB2"/>
                </a:solidFill>
                <a:effectLst/>
                <a:latin typeface="OpenSans"/>
              </a:rPr>
              <a:t>- воспитывать познавательную активность:</a:t>
            </a:r>
          </a:p>
          <a:p>
            <a:pPr algn="just"/>
            <a:r>
              <a:rPr lang="ru-RU" sz="2000" dirty="0">
                <a:solidFill>
                  <a:srgbClr val="3A1EB2"/>
                </a:solidFill>
                <a:latin typeface="OpenSans"/>
              </a:rPr>
              <a:t>- </a:t>
            </a:r>
            <a:r>
              <a:rPr lang="ru-RU" sz="2000" i="0" dirty="0">
                <a:solidFill>
                  <a:srgbClr val="3A1EB2"/>
                </a:solidFill>
                <a:effectLst/>
                <a:latin typeface="OpenSans"/>
              </a:rPr>
              <a:t>повышать интерес к изучению математики;</a:t>
            </a:r>
          </a:p>
          <a:p>
            <a:pPr algn="just"/>
            <a:r>
              <a:rPr lang="ru-RU" sz="2000" dirty="0">
                <a:solidFill>
                  <a:srgbClr val="3A1EB2"/>
                </a:solidFill>
                <a:latin typeface="OpenSans"/>
              </a:rPr>
              <a:t>- </a:t>
            </a:r>
            <a:r>
              <a:rPr lang="ru-RU" sz="2000" i="0" dirty="0">
                <a:solidFill>
                  <a:srgbClr val="3A1EB2"/>
                </a:solidFill>
                <a:effectLst/>
                <a:latin typeface="OpenSans"/>
              </a:rPr>
              <a:t>показывая красоту математических доказательств, их стройность, логичность.</a:t>
            </a:r>
          </a:p>
          <a:p>
            <a:pPr marL="285750" indent="-285750" algn="l">
              <a:buFontTx/>
              <a:buChar char="-"/>
            </a:pPr>
            <a:endParaRPr lang="ru-RU" b="0" i="0" dirty="0">
              <a:solidFill>
                <a:srgbClr val="3A1EB2"/>
              </a:solidFill>
              <a:effectLst/>
              <a:latin typeface="OpenSans"/>
            </a:endParaRPr>
          </a:p>
        </p:txBody>
      </p:sp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xmlns="" id="{49A284B5-1424-167A-1A67-AA887FD5C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56748" y="4948016"/>
            <a:ext cx="2296504" cy="172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02957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xmlns="" id="{166A1AAD-0043-0570-A4C1-C81BF87892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05730" y="379353"/>
            <a:ext cx="6953250" cy="4714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B058C0F-AACA-A7A3-7D00-00CB16ABBB4D}"/>
              </a:ext>
            </a:extLst>
          </p:cNvPr>
          <p:cNvSpPr txBox="1"/>
          <p:nvPr/>
        </p:nvSpPr>
        <p:spPr>
          <a:xfrm>
            <a:off x="3475330" y="5252612"/>
            <a:ext cx="4811283" cy="95410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rgbClr val="C00000"/>
                </a:solidFill>
              </a:rPr>
              <a:t>Пифагор Самосский</a:t>
            </a:r>
          </a:p>
          <a:p>
            <a:pPr algn="ctr"/>
            <a:r>
              <a:rPr lang="ru-RU" sz="2800" b="1" i="1" dirty="0">
                <a:solidFill>
                  <a:srgbClr val="C00000"/>
                </a:solidFill>
                <a:effectLst/>
                <a:latin typeface="YS Text"/>
              </a:rPr>
              <a:t> 570–490 годах до н. э</a:t>
            </a:r>
            <a:r>
              <a:rPr lang="ru-RU" sz="2800" b="1" i="1" dirty="0">
                <a:solidFill>
                  <a:srgbClr val="FF0000"/>
                </a:solidFill>
                <a:effectLst/>
                <a:latin typeface="YS Text"/>
              </a:rPr>
              <a:t>.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8396884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AE39222-84D9-EB5C-6BCB-C17DE3AB93A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4582" y="274320"/>
            <a:ext cx="10985863" cy="63485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159252941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D19F652-0602-2ECF-24A9-9751AAFFFE39}"/>
              </a:ext>
            </a:extLst>
          </p:cNvPr>
          <p:cNvSpPr txBox="1"/>
          <p:nvPr/>
        </p:nvSpPr>
        <p:spPr>
          <a:xfrm>
            <a:off x="2042444" y="752030"/>
            <a:ext cx="92636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rgbClr val="0070C0"/>
                </a:solidFill>
              </a:rPr>
              <a:t>Формулировки теоремы </a:t>
            </a:r>
            <a:r>
              <a:rPr lang="ru-RU" sz="2400" b="1" i="1" dirty="0" smtClean="0">
                <a:solidFill>
                  <a:srgbClr val="0070C0"/>
                </a:solidFill>
              </a:rPr>
              <a:t>Пифагора.</a:t>
            </a:r>
            <a:endParaRPr lang="ru-RU" sz="2400" b="1" i="1" dirty="0">
              <a:solidFill>
                <a:srgbClr val="0070C0"/>
              </a:solidFill>
            </a:endParaRPr>
          </a:p>
          <a:p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1F91B7B-9ADF-3A36-E461-C2C0C8BDF510}"/>
                  </a:ext>
                </a:extLst>
              </p:cNvPr>
              <p:cNvSpPr txBox="1"/>
              <p:nvPr/>
            </p:nvSpPr>
            <p:spPr>
              <a:xfrm>
                <a:off x="931492" y="1363792"/>
                <a:ext cx="10665151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rgbClr val="0070C0"/>
                    </a:solidFill>
                  </a:rPr>
                  <a:t>Алгебраическая формулировка</a:t>
                </a:r>
              </a:p>
              <a:p>
                <a:r>
                  <a:rPr lang="ru-RU" sz="2800" b="1" dirty="0">
                    <a:solidFill>
                      <a:srgbClr val="00B050"/>
                    </a:solidFill>
                  </a:rPr>
                  <a:t>В прямоугольном треугольнике, длины катетов, которого равны </a:t>
                </a:r>
                <a:r>
                  <a:rPr lang="en-US" sz="2800" b="1" dirty="0">
                    <a:solidFill>
                      <a:srgbClr val="00B050"/>
                    </a:solidFill>
                  </a:rPr>
                  <a:t>a </a:t>
                </a:r>
                <a:r>
                  <a:rPr lang="ru-RU" sz="2800" b="1" dirty="0">
                    <a:solidFill>
                      <a:srgbClr val="00B050"/>
                    </a:solidFill>
                  </a:rPr>
                  <a:t>и </a:t>
                </a:r>
                <a:r>
                  <a:rPr lang="en-US" sz="2800" b="1" dirty="0">
                    <a:solidFill>
                      <a:srgbClr val="00B050"/>
                    </a:solidFill>
                  </a:rPr>
                  <a:t>b</a:t>
                </a:r>
                <a:r>
                  <a:rPr lang="ru-RU" sz="2800" b="1" dirty="0">
                    <a:solidFill>
                      <a:srgbClr val="00B050"/>
                    </a:solidFill>
                  </a:rPr>
                  <a:t>, а длина гипотенузы с, выполнено соотношение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ru-RU" sz="28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ru-RU" sz="28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ru-RU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ru-RU" sz="28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E1F91B7B-9ADF-3A36-E461-C2C0C8BDF5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492" y="1363792"/>
                <a:ext cx="10665151" cy="1815882"/>
              </a:xfrm>
              <a:prstGeom prst="rect">
                <a:avLst/>
              </a:prstGeom>
              <a:blipFill>
                <a:blip r:embed="rId2" cstate="print"/>
                <a:stretch>
                  <a:fillRect l="-1201" t="-3691" r="-1372" b="-90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64DEF5F-2D17-1012-3F2C-6DFA7B79B1BC}"/>
              </a:ext>
            </a:extLst>
          </p:cNvPr>
          <p:cNvSpPr txBox="1"/>
          <p:nvPr/>
        </p:nvSpPr>
        <p:spPr>
          <a:xfrm>
            <a:off x="931491" y="3589235"/>
            <a:ext cx="1049850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0070C0"/>
                </a:solidFill>
              </a:rPr>
              <a:t>Геометрическая формулировка (формулировка теоремы во времена Пифагора)</a:t>
            </a:r>
          </a:p>
          <a:p>
            <a:r>
              <a:rPr lang="ru-RU" sz="2800" b="1" dirty="0">
                <a:solidFill>
                  <a:srgbClr val="00B050"/>
                </a:solidFill>
              </a:rPr>
              <a:t>В прямоугольном треугольнике площадь квадрата, построенного на гипотенузе, равна сумме площадей квадратов, построенных на катетах.</a:t>
            </a:r>
          </a:p>
        </p:txBody>
      </p:sp>
      <p:pic>
        <p:nvPicPr>
          <p:cNvPr id="2060" name="Picture 12" descr="Picture background">
            <a:extLst>
              <a:ext uri="{FF2B5EF4-FFF2-40B4-BE49-F238E27FC236}">
                <a16:creationId xmlns:a16="http://schemas.microsoft.com/office/drawing/2014/main" xmlns="" id="{36CBC91B-638F-3DDA-870A-42CD8C260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36964" y="5323318"/>
            <a:ext cx="1406496" cy="1406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44061096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F9EB5A8-2CCF-0266-0165-911B84464F77}"/>
              </a:ext>
            </a:extLst>
          </p:cNvPr>
          <p:cNvSpPr txBox="1"/>
          <p:nvPr/>
        </p:nvSpPr>
        <p:spPr>
          <a:xfrm>
            <a:off x="1401510" y="213645"/>
            <a:ext cx="1021222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</a:rPr>
              <a:t>В прямоугольном треугольнике квадрат гипотенузы равен сумме квадратов катетов.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E1C7D5C-A12B-252D-DC0B-12DF62441FB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55790" y="1369070"/>
            <a:ext cx="7554482" cy="50254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890942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B1DAA0C-FC9D-9A5F-C6C7-D2450E4D6E4F}"/>
              </a:ext>
            </a:extLst>
          </p:cNvPr>
          <p:cNvSpPr txBox="1"/>
          <p:nvPr/>
        </p:nvSpPr>
        <p:spPr>
          <a:xfrm>
            <a:off x="1119500" y="504203"/>
            <a:ext cx="10391686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i="1" dirty="0">
                <a:solidFill>
                  <a:srgbClr val="002060"/>
                </a:solidFill>
              </a:rPr>
              <a:t>     На данный момент в научной литературе зафиксировано более 350 способов доказательства теоремы Пифагора. Она является единственной теоремой со столь внушительным числом доказательств. Такое многообразие можно объяснить лишь фундаментальным значением теоремы для геометрии.</a:t>
            </a:r>
          </a:p>
          <a:p>
            <a:pPr algn="just"/>
            <a:r>
              <a:rPr lang="ru-RU" sz="3200" b="1" i="1" dirty="0">
                <a:solidFill>
                  <a:srgbClr val="002060"/>
                </a:solidFill>
              </a:rPr>
              <a:t>     Рассмотрим несколько способов доказательства этой знаменитой теоремы.</a:t>
            </a:r>
          </a:p>
          <a:p>
            <a:endParaRPr lang="ru-RU" dirty="0"/>
          </a:p>
        </p:txBody>
      </p:sp>
      <p:pic>
        <p:nvPicPr>
          <p:cNvPr id="4106" name="Picture 10" descr="Picture background">
            <a:extLst>
              <a:ext uri="{FF2B5EF4-FFF2-40B4-BE49-F238E27FC236}">
                <a16:creationId xmlns:a16="http://schemas.microsoft.com/office/drawing/2014/main" xmlns="" id="{D7C0DA40-FCE0-1522-B697-73AA86BB2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38901" y="5534311"/>
            <a:ext cx="3253099" cy="1323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11094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E82377D-8D7C-4CE2-3671-D496A23A054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7519" y="319087"/>
            <a:ext cx="10026355" cy="62198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4125111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898AC65-7BF3-F8C2-0904-B842D559FF97}"/>
              </a:ext>
            </a:extLst>
          </p:cNvPr>
          <p:cNvSpPr txBox="1"/>
          <p:nvPr/>
        </p:nvSpPr>
        <p:spPr>
          <a:xfrm>
            <a:off x="2136450" y="649479"/>
            <a:ext cx="7947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Доказательство Гарфилда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C29301B-8BD6-AB7D-5B8F-91CB473A4D9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81684" y="1111144"/>
            <a:ext cx="3178868" cy="2025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ED754D1-4DFF-0433-0C25-2E7CFF3773F5}"/>
                  </a:ext>
                </a:extLst>
              </p:cNvPr>
              <p:cNvSpPr txBox="1"/>
              <p:nvPr/>
            </p:nvSpPr>
            <p:spPr>
              <a:xfrm>
                <a:off x="1709159" y="1427148"/>
                <a:ext cx="7135404" cy="4733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dirty="0">
                    <a:solidFill>
                      <a:srgbClr val="3A1EB2"/>
                    </a:solidFill>
                  </a:rPr>
                  <a:t>Достроим прямоугольный треугольник с катетами </a:t>
                </a:r>
                <a:r>
                  <a:rPr lang="en-US" sz="2000" b="1" dirty="0">
                    <a:solidFill>
                      <a:srgbClr val="3A1EB2"/>
                    </a:solidFill>
                  </a:rPr>
                  <a:t>a</a:t>
                </a:r>
                <a:r>
                  <a:rPr lang="ru-RU" sz="2000" b="1" dirty="0">
                    <a:solidFill>
                      <a:srgbClr val="3A1EB2"/>
                    </a:solidFill>
                  </a:rPr>
                  <a:t> и </a:t>
                </a:r>
                <a:r>
                  <a:rPr lang="en-US" sz="2000" b="1" dirty="0">
                    <a:solidFill>
                      <a:srgbClr val="3A1EB2"/>
                    </a:solidFill>
                  </a:rPr>
                  <a:t>b</a:t>
                </a:r>
                <a:r>
                  <a:rPr lang="ru-RU" sz="2000" b="1" dirty="0">
                    <a:solidFill>
                      <a:srgbClr val="3A1EB2"/>
                    </a:solidFill>
                  </a:rPr>
                  <a:t> до прямоугольной трапеции, высота которой равна </a:t>
                </a:r>
                <a:r>
                  <a:rPr lang="en-US" sz="2000" b="1" dirty="0" err="1">
                    <a:solidFill>
                      <a:srgbClr val="3A1EB2"/>
                    </a:solidFill>
                  </a:rPr>
                  <a:t>a+b</a:t>
                </a:r>
                <a:r>
                  <a:rPr lang="ru-RU" sz="2000" b="1" dirty="0">
                    <a:solidFill>
                      <a:srgbClr val="3A1EB2"/>
                    </a:solidFill>
                  </a:rPr>
                  <a:t>.</a:t>
                </a:r>
              </a:p>
              <a:p>
                <a:r>
                  <a:rPr lang="ru-RU" sz="2000" b="1" dirty="0">
                    <a:solidFill>
                      <a:srgbClr val="3A1EB2"/>
                    </a:solidFill>
                  </a:rPr>
                  <a:t>Найдём площадь этой трапеции 2 способами: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3A1EB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3A1EB2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3A1EB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3A1EB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3A1EB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3A1EB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3A1EB2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d>
                        <m:dPr>
                          <m:ctrlPr>
                            <a:rPr lang="en-US" sz="2400" b="1" i="1" smtClean="0">
                              <a:solidFill>
                                <a:srgbClr val="3A1EB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rgbClr val="3A1EB2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2400" b="1" i="1" smtClean="0">
                              <a:solidFill>
                                <a:srgbClr val="3A1EB2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1" i="1" smtClean="0">
                              <a:solidFill>
                                <a:srgbClr val="3A1EB2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d>
                        <m:dPr>
                          <m:ctrlPr>
                            <a:rPr lang="en-US" sz="2400" b="1" i="1" smtClean="0">
                              <a:solidFill>
                                <a:srgbClr val="3A1EB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rgbClr val="3A1EB2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2400" b="1" i="1" smtClean="0">
                              <a:solidFill>
                                <a:srgbClr val="3A1EB2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1" i="1" smtClean="0">
                              <a:solidFill>
                                <a:srgbClr val="3A1EB2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en-US" sz="2400" b="1" i="0" smtClean="0">
                          <a:solidFill>
                            <a:srgbClr val="3A1EB2"/>
                          </a:solidFill>
                          <a:latin typeface="Cambria Math" panose="02040503050406030204" pitchFamily="18" charset="0"/>
                        </a:rPr>
                        <m:t>,   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3A1EB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3A1EB2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3A1EB2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3A1EB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3A1EB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3A1EB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3A1EB2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3A1EB2"/>
                          </a:solidFill>
                          <a:latin typeface="Cambria Math" panose="02040503050406030204" pitchFamily="18" charset="0"/>
                        </a:rPr>
                        <m:t>𝒂𝒃</m:t>
                      </m:r>
                      <m:r>
                        <a:rPr lang="en-US" sz="2400" b="1" i="1" smtClean="0">
                          <a:solidFill>
                            <a:srgbClr val="3A1EB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3A1EB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3A1EB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3A1EB2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3A1EB2"/>
                          </a:solidFill>
                          <a:latin typeface="Cambria Math" panose="02040503050406030204" pitchFamily="18" charset="0"/>
                        </a:rPr>
                        <m:t>𝒂𝒃</m:t>
                      </m:r>
                      <m:r>
                        <a:rPr lang="en-US" sz="2400" b="1" i="1" smtClean="0">
                          <a:solidFill>
                            <a:srgbClr val="3A1EB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3A1EB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3A1EB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3A1EB2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3A1EB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3A1EB2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3A1EB2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2400" b="1" dirty="0">
                  <a:solidFill>
                    <a:srgbClr val="3A1EB2"/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3A1EB2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3A1EB2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3A1EB2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d>
                      <m:dPr>
                        <m:ctrlP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3A1EB2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3A1EB2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3A1EB2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3A1EB2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d>
                    <m:d>
                      <m:dPr>
                        <m:ctrlP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3A1EB2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3A1EB2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3A1EB2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3A1EB2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2400" b="1" dirty="0">
                    <a:solidFill>
                      <a:srgbClr val="3A1EB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2400" b="1" i="1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𝒂𝒃</m:t>
                    </m:r>
                    <m:r>
                      <a:rPr lang="en-US" sz="2400" b="1" i="1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2400" b="1" i="1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𝒂𝒃</m:t>
                    </m:r>
                    <m:r>
                      <a:rPr lang="en-US" sz="2400" b="1" i="1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sSup>
                      <m:sSupPr>
                        <m:ctrlPr>
                          <a:rPr lang="en-US" sz="2400" b="1" i="1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2400" b="1" dirty="0">
                  <a:solidFill>
                    <a:srgbClr val="3A1EB2"/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d>
                      <m:dPr>
                        <m:ctrlP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3A1EB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3A1EB2"/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3A1EB2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𝒂𝒃</m:t>
                        </m:r>
                        <m: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3A1EB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3A1EB2"/>
                                </a:solidFill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3A1EB2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d>
                    <m:r>
                      <a:rPr lang="en-US" sz="2400" b="1" i="1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d>
                      <m:dPr>
                        <m:ctrlP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𝒂𝒃</m:t>
                        </m:r>
                        <m: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𝒂𝒃</m:t>
                        </m:r>
                        <m: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3A1EB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3A1EB2"/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3A1EB2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d>
                    <m:r>
                      <a:rPr lang="en-US" sz="2400" b="1" i="1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b="1" dirty="0">
                    <a:solidFill>
                      <a:srgbClr val="3A1EB2"/>
                    </a:solidFill>
                  </a:rPr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1" i="1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𝒂𝒃</m:t>
                    </m:r>
                    <m:r>
                      <a:rPr lang="en-US" sz="2400" b="1" i="1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400" b="1" dirty="0">
                    <a:solidFill>
                      <a:srgbClr val="3A1EB2"/>
                    </a:solidFill>
                  </a:rPr>
                  <a:t>=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𝒂𝒃</m:t>
                    </m:r>
                    <m:r>
                      <a:rPr lang="en-US" sz="2400" b="1" i="1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1" i="1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𝒂𝒃</m:t>
                    </m:r>
                    <m:r>
                      <a:rPr lang="en-US" sz="2400" b="1" i="1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b="1" i="1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2400" b="1" dirty="0">
                  <a:solidFill>
                    <a:srgbClr val="3A1EB2"/>
                  </a:solidFill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1" i="1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𝒂𝒃</m:t>
                    </m:r>
                    <m:r>
                      <a:rPr lang="en-US" sz="2400" b="1" i="1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400" b="1" dirty="0">
                    <a:solidFill>
                      <a:srgbClr val="3A1EB2"/>
                    </a:solidFill>
                  </a:rPr>
                  <a:t>=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𝒂𝒃</m:t>
                    </m:r>
                    <m:r>
                      <a:rPr lang="en-US" sz="2400" b="1" i="1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b="1" i="1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2400" b="1" dirty="0">
                  <a:solidFill>
                    <a:srgbClr val="3A1EB2"/>
                  </a:solidFill>
                </a:endParaRPr>
              </a:p>
              <a:p>
                <a:r>
                  <a:rPr lang="ru-RU" sz="2000" b="1" dirty="0">
                    <a:solidFill>
                      <a:srgbClr val="3A1EB2"/>
                    </a:solidFill>
                  </a:rPr>
                  <a:t>Следовательно,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000" b="1" i="1" smtClean="0">
                        <a:solidFill>
                          <a:srgbClr val="3A1EB2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000" b="1" dirty="0">
                    <a:solidFill>
                      <a:srgbClr val="3A1EB2"/>
                    </a:solidFill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3A1EB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2000" b="1" dirty="0">
                    <a:solidFill>
                      <a:srgbClr val="3A1EB2"/>
                    </a:solidFill>
                  </a:rPr>
                  <a:t>.</a:t>
                </a:r>
              </a:p>
              <a:p>
                <a:r>
                  <a:rPr lang="ru-RU" sz="2000" b="1" dirty="0">
                    <a:solidFill>
                      <a:srgbClr val="3A1EB2"/>
                    </a:solidFill>
                  </a:rPr>
                  <a:t>Теорема доказана.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FED754D1-4DFF-0433-0C25-2E7CFF3773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9159" y="1427148"/>
                <a:ext cx="7135404" cy="4733283"/>
              </a:xfrm>
              <a:prstGeom prst="rect">
                <a:avLst/>
              </a:prstGeom>
              <a:blipFill>
                <a:blip r:embed="rId3" cstate="print"/>
                <a:stretch>
                  <a:fillRect l="-854" t="-6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 descr="Picture background">
            <a:extLst>
              <a:ext uri="{FF2B5EF4-FFF2-40B4-BE49-F238E27FC236}">
                <a16:creationId xmlns:a16="http://schemas.microsoft.com/office/drawing/2014/main" xmlns="" id="{E60B2E64-2034-8410-78B7-646F15682A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14019" y="4426722"/>
            <a:ext cx="2380716" cy="2380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55330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128</TotalTime>
  <Words>247</Words>
  <Application>Microsoft Office PowerPoint</Application>
  <PresentationFormat>Произвольный</PresentationFormat>
  <Paragraphs>57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Легкий дым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Лидия Вдовина</cp:lastModifiedBy>
  <cp:revision>8</cp:revision>
  <cp:lastPrinted>2026-07-09T13:22:41Z</cp:lastPrinted>
  <dcterms:created xsi:type="dcterms:W3CDTF">2026-07-09T12:24:39Z</dcterms:created>
  <dcterms:modified xsi:type="dcterms:W3CDTF">2026-07-12T14:14:01Z</dcterms:modified>
</cp:coreProperties>
</file>