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0" r:id="rId2"/>
    <p:sldId id="289" r:id="rId3"/>
    <p:sldId id="261" r:id="rId4"/>
    <p:sldId id="262" r:id="rId5"/>
    <p:sldId id="257" r:id="rId6"/>
    <p:sldId id="263" r:id="rId7"/>
    <p:sldId id="264" r:id="rId8"/>
    <p:sldId id="285" r:id="rId9"/>
    <p:sldId id="265" r:id="rId10"/>
    <p:sldId id="286" r:id="rId11"/>
    <p:sldId id="276" r:id="rId12"/>
    <p:sldId id="266" r:id="rId13"/>
    <p:sldId id="287" r:id="rId14"/>
    <p:sldId id="288" r:id="rId15"/>
    <p:sldId id="267" r:id="rId16"/>
    <p:sldId id="268" r:id="rId17"/>
    <p:sldId id="269" r:id="rId18"/>
    <p:sldId id="273" r:id="rId19"/>
    <p:sldId id="274" r:id="rId20"/>
    <p:sldId id="279" r:id="rId21"/>
    <p:sldId id="280" r:id="rId22"/>
    <p:sldId id="28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60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700808"/>
            <a:ext cx="9144000" cy="1143000"/>
          </a:xfrm>
        </p:spPr>
        <p:txBody>
          <a:bodyPr/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4800" dirty="0" smtClean="0">
                <a:solidFill>
                  <a:schemeClr val="accent6"/>
                </a:solidFill>
                <a:effectLst/>
                <a:latin typeface="Tahoma"/>
                <a:ea typeface="Times New Roman"/>
                <a:cs typeface="Times New Roman"/>
              </a:rPr>
              <a:t>Интеллектуальная </a:t>
            </a:r>
            <a:r>
              <a:rPr lang="ru-RU" sz="4800" dirty="0">
                <a:solidFill>
                  <a:schemeClr val="accent6"/>
                </a:solidFill>
                <a:effectLst/>
                <a:latin typeface="Tahoma"/>
                <a:ea typeface="Times New Roman"/>
                <a:cs typeface="Times New Roman"/>
              </a:rPr>
              <a:t>игра </a:t>
            </a:r>
            <a:r>
              <a:rPr lang="ru-RU" sz="4800" dirty="0" smtClean="0">
                <a:solidFill>
                  <a:schemeClr val="accent6"/>
                </a:solidFill>
                <a:effectLst/>
                <a:latin typeface="Tahoma"/>
                <a:ea typeface="Times New Roman"/>
                <a:cs typeface="Times New Roman"/>
              </a:rPr>
              <a:t/>
            </a:r>
            <a:br>
              <a:rPr lang="ru-RU" sz="4800" dirty="0" smtClean="0">
                <a:solidFill>
                  <a:schemeClr val="accent6"/>
                </a:solidFill>
                <a:effectLst/>
                <a:latin typeface="Tahoma"/>
                <a:ea typeface="Times New Roman"/>
                <a:cs typeface="Times New Roman"/>
              </a:rPr>
            </a:br>
            <a:r>
              <a:rPr lang="ru-RU" sz="4800" dirty="0" smtClean="0">
                <a:solidFill>
                  <a:schemeClr val="accent6"/>
                </a:solidFill>
                <a:effectLst/>
                <a:latin typeface="Tahoma"/>
                <a:ea typeface="Times New Roman"/>
                <a:cs typeface="Times New Roman"/>
              </a:rPr>
              <a:t>по родному  языку</a:t>
            </a:r>
            <a:r>
              <a:rPr lang="ru-RU" sz="4400" dirty="0">
                <a:solidFill>
                  <a:schemeClr val="accent6"/>
                </a:solidFill>
                <a:effectLst/>
                <a:latin typeface="Times New Roman"/>
                <a:ea typeface="Times New Roman"/>
              </a:rPr>
              <a:t/>
            </a:r>
            <a:br>
              <a:rPr lang="ru-RU" sz="4400" dirty="0">
                <a:solidFill>
                  <a:schemeClr val="accent6"/>
                </a:solidFill>
                <a:effectLst/>
                <a:latin typeface="Times New Roman"/>
                <a:ea typeface="Times New Roman"/>
              </a:rPr>
            </a:br>
            <a:r>
              <a:rPr lang="ru-RU" sz="4800" dirty="0" smtClean="0">
                <a:solidFill>
                  <a:schemeClr val="accent6"/>
                </a:solidFill>
                <a:effectLst/>
                <a:latin typeface="Tahoma"/>
                <a:ea typeface="Times New Roman"/>
                <a:cs typeface="Times New Roman"/>
              </a:rPr>
              <a:t>«</a:t>
            </a:r>
            <a:r>
              <a:rPr lang="ru-RU" sz="4800" dirty="0">
                <a:solidFill>
                  <a:schemeClr val="accent6"/>
                </a:solidFill>
                <a:effectLst/>
                <a:latin typeface="Tahoma"/>
                <a:ea typeface="Times New Roman"/>
                <a:cs typeface="Times New Roman"/>
              </a:rPr>
              <a:t>Счастливый случай»</a:t>
            </a:r>
            <a:r>
              <a:rPr lang="ru-RU" sz="4400" dirty="0">
                <a:effectLst/>
                <a:latin typeface="Times New Roman"/>
                <a:ea typeface="Times New Roman"/>
              </a:rPr>
              <a:t/>
            </a:r>
            <a:br>
              <a:rPr lang="ru-RU" sz="4400" dirty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260648"/>
            <a:ext cx="8208912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общеобразовательное учреждение                   средняя общеобразовательная школа </a:t>
            </a:r>
            <a:r>
              <a:rPr lang="ru-RU" dirty="0" err="1">
                <a:ea typeface="Calibri" panose="020F0502020204030204" pitchFamily="34" charset="0"/>
                <a:cs typeface="Times New Roman" panose="02020603050405020304" pitchFamily="18" charset="0"/>
              </a:rPr>
              <a:t>пос.Радченко</a:t>
            </a:r>
            <a:endParaRPr lang="ru-RU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51512" y="4149080"/>
            <a:ext cx="4572000" cy="96488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5000"/>
              </a:lnSpc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Автор:</a:t>
            </a:r>
          </a:p>
          <a:p>
            <a:pPr>
              <a:lnSpc>
                <a:spcPct val="105000"/>
              </a:lnSpc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Михайлова Ольга Юрьевна,</a:t>
            </a:r>
            <a:endParaRPr lang="ru-RU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учитель русского языка и литературы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5745201"/>
            <a:ext cx="4572000" cy="6740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5000"/>
              </a:lnSpc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Пос. Радченко</a:t>
            </a:r>
            <a:endParaRPr lang="ru-RU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5000"/>
              </a:lnSpc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      2026 г.</a:t>
            </a:r>
            <a:endParaRPr lang="ru-RU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82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7. Каким словом можно назвать и дорожную разметку, и животное? </a:t>
            </a:r>
            <a:endParaRPr lang="ru-RU" sz="2800" dirty="0" smtClean="0"/>
          </a:p>
          <a:p>
            <a:r>
              <a:rPr lang="ru-RU" sz="2800" dirty="0" smtClean="0"/>
              <a:t>8</a:t>
            </a:r>
            <a:r>
              <a:rPr lang="ru-RU" sz="2800" dirty="0"/>
              <a:t>. Сколько в русском языке букв, которые не обозначают звуки? </a:t>
            </a:r>
          </a:p>
          <a:p>
            <a:r>
              <a:rPr lang="ru-RU" sz="2800" dirty="0" smtClean="0"/>
              <a:t>9</a:t>
            </a:r>
            <a:r>
              <a:rPr lang="ru-RU" sz="2800" dirty="0"/>
              <a:t>. Как называются слова противоположные по смыслу? </a:t>
            </a:r>
            <a:endParaRPr lang="ru-RU" sz="2800" dirty="0" smtClean="0"/>
          </a:p>
          <a:p>
            <a:r>
              <a:rPr lang="ru-RU" sz="2800" dirty="0" smtClean="0"/>
              <a:t>10</a:t>
            </a:r>
            <a:r>
              <a:rPr lang="ru-RU" sz="2800" dirty="0"/>
              <a:t>. Какая часть речи обозначает действие? </a:t>
            </a:r>
          </a:p>
          <a:p>
            <a:r>
              <a:rPr lang="ru-RU" sz="2800" dirty="0" smtClean="0"/>
              <a:t>11</a:t>
            </a:r>
            <a:r>
              <a:rPr lang="ru-RU" sz="2800" dirty="0"/>
              <a:t>. Подберите синоним к слову верный. </a:t>
            </a:r>
            <a:endParaRPr lang="ru-RU" sz="2800" dirty="0" smtClean="0"/>
          </a:p>
          <a:p>
            <a:r>
              <a:rPr lang="ru-RU" sz="2800" dirty="0" smtClean="0"/>
              <a:t>12</a:t>
            </a:r>
            <a:r>
              <a:rPr lang="ru-RU" sz="2800" dirty="0"/>
              <a:t>. Буквы мы пишем, а звуки … </a:t>
            </a:r>
            <a:endParaRPr lang="ru-RU" sz="2800" dirty="0" smtClean="0"/>
          </a:p>
          <a:p>
            <a:r>
              <a:rPr lang="ru-RU" sz="2800" dirty="0" smtClean="0"/>
              <a:t>13</a:t>
            </a:r>
            <a:r>
              <a:rPr lang="ru-RU" sz="2800" dirty="0"/>
              <a:t>. Два связанных между собой слова, из которых одно зависит от другого.</a:t>
            </a:r>
          </a:p>
          <a:p>
            <a:r>
              <a:rPr lang="ru-RU" sz="2800" dirty="0" smtClean="0"/>
              <a:t>14</a:t>
            </a:r>
            <a:r>
              <a:rPr lang="ru-RU" sz="2800" dirty="0"/>
              <a:t>. Сколько согласных в слове денёк?</a:t>
            </a:r>
          </a:p>
        </p:txBody>
      </p:sp>
    </p:spTree>
    <p:extLst>
      <p:ext uri="{BB962C8B-B14F-4D97-AF65-F5344CB8AC3E}">
        <p14:creationId xmlns:p14="http://schemas.microsoft.com/office/powerpoint/2010/main" val="83836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825" y="2055813"/>
            <a:ext cx="5846763" cy="274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480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1656373"/>
            <a:ext cx="691294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>
                <a:solidFill>
                  <a:schemeClr val="accent6"/>
                </a:solidFill>
              </a:rPr>
              <a:t>Второй </a:t>
            </a:r>
            <a:r>
              <a:rPr lang="ru-RU" sz="5400" b="1" i="1" dirty="0" smtClean="0">
                <a:solidFill>
                  <a:schemeClr val="accent6"/>
                </a:solidFill>
              </a:rPr>
              <a:t>гейм</a:t>
            </a:r>
          </a:p>
          <a:p>
            <a:pPr algn="ctr"/>
            <a:r>
              <a:rPr lang="ru-RU" sz="5400" b="1" i="1" dirty="0" smtClean="0">
                <a:solidFill>
                  <a:schemeClr val="accent6"/>
                </a:solidFill>
              </a:rPr>
              <a:t> </a:t>
            </a:r>
            <a:endParaRPr lang="ru-RU" sz="5400" b="1" i="1" dirty="0">
              <a:solidFill>
                <a:srgbClr val="FF0000"/>
              </a:solidFill>
            </a:endParaRPr>
          </a:p>
          <a:p>
            <a:pPr algn="ctr"/>
            <a:r>
              <a:rPr lang="ru-RU" sz="5400" b="1" i="1" dirty="0">
                <a:solidFill>
                  <a:srgbClr val="FF0000"/>
                </a:solidFill>
              </a:rPr>
              <a:t>«Тёмная лошадка»</a:t>
            </a:r>
          </a:p>
          <a:p>
            <a:pPr algn="ctr"/>
            <a:endParaRPr lang="ru-RU" dirty="0">
              <a:solidFill>
                <a:srgbClr val="FF0000"/>
              </a:solidFill>
            </a:endParaRPr>
          </a:p>
          <a:p>
            <a:pPr algn="ctr"/>
            <a:endParaRPr lang="ru-RU" sz="3600" b="1" i="1" dirty="0" smtClean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06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3673" y="0"/>
            <a:ext cx="820891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1.Угадайте  </a:t>
            </a:r>
            <a:r>
              <a:rPr lang="ru-RU" sz="3200" dirty="0"/>
              <a:t>в каждом предложении известную пословицу. </a:t>
            </a:r>
            <a:r>
              <a:rPr lang="ru-RU" sz="3200" dirty="0" smtClean="0"/>
              <a:t>Запишите  </a:t>
            </a:r>
            <a:r>
              <a:rPr lang="ru-RU" sz="3200" dirty="0"/>
              <a:t>её:</a:t>
            </a:r>
          </a:p>
          <a:p>
            <a:r>
              <a:rPr lang="ru-RU" i="1" dirty="0"/>
              <a:t> 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1988840"/>
            <a:ext cx="349238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u="sng" dirty="0" smtClean="0">
                <a:solidFill>
                  <a:srgbClr val="FF0000"/>
                </a:solidFill>
              </a:rPr>
              <a:t>Грамотеи</a:t>
            </a:r>
            <a:r>
              <a:rPr lang="ru-RU" sz="3200" u="sng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ru-RU" sz="3200" dirty="0">
              <a:solidFill>
                <a:srgbClr val="FF0000"/>
              </a:solidFill>
            </a:endParaRPr>
          </a:p>
          <a:p>
            <a:pPr algn="ctr"/>
            <a:r>
              <a:rPr lang="ru-RU" sz="2800" dirty="0" smtClean="0"/>
              <a:t>Спелый </a:t>
            </a:r>
            <a:r>
              <a:rPr lang="ru-RU" sz="2800" dirty="0"/>
              <a:t>плод фруктового дерева под влиянием притяжения Земли опускается рядом со своим предком.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12247" y="1988840"/>
            <a:ext cx="511256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u="sng" dirty="0" smtClean="0">
                <a:solidFill>
                  <a:srgbClr val="FF0000"/>
                </a:solidFill>
              </a:rPr>
              <a:t>Знатоки</a:t>
            </a:r>
            <a:r>
              <a:rPr lang="ru-RU" sz="3200" u="sng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3200" dirty="0" smtClean="0"/>
              <a:t>  </a:t>
            </a:r>
            <a:r>
              <a:rPr lang="ru-RU" sz="3200" dirty="0"/>
              <a:t>По окончании выяснения отношений с применением физической силы не делают движений сжатыми пальцами передних конечностей.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15836" y="1338115"/>
            <a:ext cx="1712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/>
              <a:t>Для команды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277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4624"/>
            <a:ext cx="896448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2.С </a:t>
            </a:r>
            <a:r>
              <a:rPr lang="ru-RU" sz="3200" dirty="0"/>
              <a:t>каждым из данных слов придумайте такое предложение, чтобы слово в нем использовалось дважды: </a:t>
            </a:r>
            <a:endParaRPr lang="ru-RU" sz="3200" dirty="0" smtClean="0"/>
          </a:p>
          <a:p>
            <a:pPr algn="ctr"/>
            <a:r>
              <a:rPr lang="ru-RU" sz="3200" dirty="0" smtClean="0"/>
              <a:t>А) </a:t>
            </a:r>
            <a:r>
              <a:rPr lang="ru-RU" sz="3200" i="1" dirty="0" smtClean="0"/>
              <a:t>в </a:t>
            </a:r>
            <a:r>
              <a:rPr lang="ru-RU" sz="3200" i="1" dirty="0"/>
              <a:t>качестве </a:t>
            </a:r>
            <a:r>
              <a:rPr lang="ru-RU" sz="3200" i="1" u="sng" dirty="0"/>
              <a:t>одушевленного </a:t>
            </a:r>
            <a:r>
              <a:rPr lang="ru-RU" sz="3200" i="1" dirty="0"/>
              <a:t>существительного </a:t>
            </a:r>
            <a:endParaRPr lang="ru-RU" sz="3200" i="1" dirty="0" smtClean="0"/>
          </a:p>
          <a:p>
            <a:pPr algn="ctr"/>
            <a:r>
              <a:rPr lang="ru-RU" sz="3200" i="1" dirty="0" smtClean="0"/>
              <a:t>и </a:t>
            </a:r>
          </a:p>
          <a:p>
            <a:pPr algn="ctr"/>
            <a:r>
              <a:rPr lang="ru-RU" sz="3200" i="1" dirty="0" smtClean="0"/>
              <a:t>Б)в </a:t>
            </a:r>
            <a:r>
              <a:rPr lang="ru-RU" sz="3200" i="1" dirty="0"/>
              <a:t>качестве </a:t>
            </a:r>
            <a:r>
              <a:rPr lang="ru-RU" sz="3200" i="1" u="sng" dirty="0"/>
              <a:t>неодушевленного </a:t>
            </a:r>
            <a:r>
              <a:rPr lang="ru-RU" sz="3200" i="1" dirty="0"/>
              <a:t>существительного</a:t>
            </a:r>
            <a:r>
              <a:rPr lang="ru-RU" sz="3200" i="1" dirty="0" smtClean="0"/>
              <a:t>:</a:t>
            </a:r>
            <a:endParaRPr lang="ru-RU" sz="32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3707904" y="4036985"/>
            <a:ext cx="1712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Для команды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4509120"/>
            <a:ext cx="34484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u="sng" dirty="0">
                <a:solidFill>
                  <a:srgbClr val="FF0000"/>
                </a:solidFill>
              </a:rPr>
              <a:t>Грамотеи</a:t>
            </a:r>
            <a:r>
              <a:rPr lang="ru-RU" sz="3600" u="sng" dirty="0">
                <a:solidFill>
                  <a:srgbClr val="FF0000"/>
                </a:solidFill>
              </a:rPr>
              <a:t> 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endParaRPr lang="ru-RU" sz="3600" dirty="0" smtClean="0">
              <a:solidFill>
                <a:srgbClr val="FF0000"/>
              </a:solidFill>
            </a:endParaRPr>
          </a:p>
          <a:p>
            <a:pPr algn="ctr"/>
            <a:endParaRPr lang="ru-RU" sz="3600" dirty="0">
              <a:solidFill>
                <a:srgbClr val="FF0000"/>
              </a:solidFill>
            </a:endParaRPr>
          </a:p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ЛАСКА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72" y="4376137"/>
            <a:ext cx="35283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u="sng" dirty="0" smtClean="0">
                <a:solidFill>
                  <a:srgbClr val="FF0000"/>
                </a:solidFill>
              </a:rPr>
              <a:t>Знатоки</a:t>
            </a:r>
          </a:p>
          <a:p>
            <a:pPr algn="ctr"/>
            <a:endParaRPr lang="ru-RU" sz="3600" i="1" u="sng" dirty="0" smtClean="0">
              <a:solidFill>
                <a:srgbClr val="FF0000"/>
              </a:solidFill>
            </a:endParaRPr>
          </a:p>
          <a:p>
            <a:pPr algn="ctr"/>
            <a:r>
              <a:rPr lang="ru-RU" sz="3600" i="1" dirty="0" smtClean="0">
                <a:solidFill>
                  <a:srgbClr val="FF0000"/>
                </a:solidFill>
              </a:rPr>
              <a:t>ГУСЕНИЦА</a:t>
            </a:r>
          </a:p>
          <a:p>
            <a:pPr algn="ctr"/>
            <a:endParaRPr lang="ru-RU" i="1" u="sng" dirty="0">
              <a:solidFill>
                <a:srgbClr val="FF0000"/>
              </a:solidFill>
            </a:endParaRPr>
          </a:p>
          <a:p>
            <a:pPr algn="ctr"/>
            <a:r>
              <a:rPr lang="ru-RU" u="sng" dirty="0" smtClean="0">
                <a:solidFill>
                  <a:srgbClr val="FF0000"/>
                </a:solidFill>
              </a:rPr>
              <a:t> </a:t>
            </a:r>
            <a:endParaRPr lang="ru-RU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1982" y="2132856"/>
            <a:ext cx="533511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МОЛОДЦЫ!!!</a:t>
            </a:r>
          </a:p>
          <a:p>
            <a:pPr algn="ctr"/>
            <a:endParaRPr lang="ru-RU" sz="48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ИДЁМ ДАЛЬШЕ….</a:t>
            </a:r>
            <a:endParaRPr lang="ru-RU" sz="4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4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31640" y="735081"/>
            <a:ext cx="67687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>
                <a:solidFill>
                  <a:schemeClr val="accent6"/>
                </a:solidFill>
              </a:rPr>
              <a:t>Третий </a:t>
            </a:r>
            <a:r>
              <a:rPr lang="ru-RU" sz="3600" b="1" i="1" dirty="0" smtClean="0">
                <a:solidFill>
                  <a:schemeClr val="accent6"/>
                </a:solidFill>
              </a:rPr>
              <a:t>гейм</a:t>
            </a:r>
          </a:p>
          <a:p>
            <a:pPr algn="ctr"/>
            <a:endParaRPr lang="ru-RU" sz="3600" b="1" i="1" dirty="0" smtClean="0">
              <a:solidFill>
                <a:schemeClr val="accent6"/>
              </a:solidFill>
            </a:endParaRPr>
          </a:p>
          <a:p>
            <a:pPr algn="ctr"/>
            <a:r>
              <a:rPr lang="ru-RU" sz="3600" b="1" i="1" dirty="0" smtClean="0">
                <a:solidFill>
                  <a:schemeClr val="accent6"/>
                </a:solidFill>
              </a:rPr>
              <a:t> </a:t>
            </a:r>
            <a:r>
              <a:rPr lang="ru-RU" sz="3600" b="1" i="1" dirty="0">
                <a:solidFill>
                  <a:schemeClr val="accent6"/>
                </a:solidFill>
              </a:rPr>
              <a:t>«Заморочки»  из бочки</a:t>
            </a:r>
            <a:r>
              <a:rPr lang="ru-RU" sz="3600" b="1" i="1" dirty="0" smtClean="0">
                <a:solidFill>
                  <a:schemeClr val="accent6"/>
                </a:solidFill>
              </a:rPr>
              <a:t>»</a:t>
            </a:r>
          </a:p>
          <a:p>
            <a:endParaRPr lang="ru-RU" b="1" i="1" dirty="0"/>
          </a:p>
          <a:p>
            <a:endParaRPr lang="ru-RU" b="1" i="1" dirty="0" smtClean="0"/>
          </a:p>
          <a:p>
            <a:pPr algn="ctr"/>
            <a:r>
              <a:rPr lang="ru-RU" sz="2400" i="1" dirty="0" smtClean="0"/>
              <a:t>Каждая команда выбирает круг с цифрой, под которой скрыт вопрос от учителя</a:t>
            </a:r>
          </a:p>
          <a:p>
            <a:pPr algn="ctr"/>
            <a:r>
              <a:rPr lang="ru-RU" sz="2400" i="1" dirty="0"/>
              <a:t>(</a:t>
            </a:r>
            <a:r>
              <a:rPr lang="ru-RU" sz="2400" i="1" dirty="0" smtClean="0"/>
              <a:t>по три вопроса каждой команде)</a:t>
            </a:r>
            <a:endParaRPr lang="ru-RU" sz="2400" dirty="0"/>
          </a:p>
        </p:txBody>
      </p:sp>
      <p:sp>
        <p:nvSpPr>
          <p:cNvPr id="4" name="Овал 3"/>
          <p:cNvSpPr/>
          <p:nvPr/>
        </p:nvSpPr>
        <p:spPr>
          <a:xfrm>
            <a:off x="1067036" y="5085184"/>
            <a:ext cx="1611052" cy="1512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226368" y="277880"/>
            <a:ext cx="1681336" cy="17109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7103132" y="169867"/>
            <a:ext cx="1994520" cy="19269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076056" y="4774302"/>
            <a:ext cx="1728192" cy="17728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6</a:t>
            </a:r>
          </a:p>
        </p:txBody>
      </p:sp>
      <p:sp>
        <p:nvSpPr>
          <p:cNvPr id="9" name="Овал 8"/>
          <p:cNvSpPr/>
          <p:nvPr/>
        </p:nvSpPr>
        <p:spPr>
          <a:xfrm>
            <a:off x="193265" y="3087150"/>
            <a:ext cx="1497206" cy="14765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7520310" y="3689081"/>
            <a:ext cx="1369307" cy="13961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1538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1484784"/>
            <a:ext cx="533511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>
                <a:solidFill>
                  <a:srgbClr val="7030A0"/>
                </a:solidFill>
              </a:rPr>
              <a:t>МОЛОДЦЫ!!!</a:t>
            </a:r>
          </a:p>
          <a:p>
            <a:pPr algn="ctr"/>
            <a:endParaRPr lang="ru-RU" sz="4800" b="1" dirty="0">
              <a:solidFill>
                <a:srgbClr val="7030A0"/>
              </a:solidFill>
            </a:endParaRPr>
          </a:p>
          <a:p>
            <a:pPr algn="ctr"/>
            <a:r>
              <a:rPr lang="ru-RU" sz="4800" b="1" dirty="0">
                <a:solidFill>
                  <a:srgbClr val="7030A0"/>
                </a:solidFill>
              </a:rPr>
              <a:t>ИДЁМ ДАЛЬШЕ….</a:t>
            </a:r>
          </a:p>
        </p:txBody>
      </p:sp>
    </p:spTree>
    <p:extLst>
      <p:ext uri="{BB962C8B-B14F-4D97-AF65-F5344CB8AC3E}">
        <p14:creationId xmlns:p14="http://schemas.microsoft.com/office/powerpoint/2010/main" val="320457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5355" y="1340768"/>
            <a:ext cx="694453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Четвёртый гейм</a:t>
            </a:r>
          </a:p>
          <a:p>
            <a:pPr algn="ctr"/>
            <a:endParaRPr lang="ru-RU" sz="5400" b="1" i="1" dirty="0">
              <a:solidFill>
                <a:srgbClr val="FF0000"/>
              </a:solidFill>
            </a:endParaRPr>
          </a:p>
          <a:p>
            <a:pPr algn="ctr"/>
            <a:r>
              <a:rPr lang="ru-RU" sz="5400" b="1" i="1" dirty="0" smtClean="0">
                <a:solidFill>
                  <a:srgbClr val="FF0000"/>
                </a:solidFill>
              </a:rPr>
              <a:t>«Гонка </a:t>
            </a:r>
            <a:r>
              <a:rPr lang="ru-RU" sz="5400" b="1" i="1" dirty="0">
                <a:solidFill>
                  <a:srgbClr val="FF0000"/>
                </a:solidFill>
              </a:rPr>
              <a:t>за лидером</a:t>
            </a:r>
            <a:r>
              <a:rPr lang="ru-RU" sz="5400" b="1" i="1" dirty="0" smtClean="0">
                <a:solidFill>
                  <a:srgbClr val="FF0000"/>
                </a:solidFill>
              </a:rPr>
              <a:t>»</a:t>
            </a:r>
            <a:endParaRPr lang="ru-RU" sz="5400" dirty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5106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345" y="0"/>
            <a:ext cx="908165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u="sng" dirty="0"/>
              <a:t>Вопросы </a:t>
            </a:r>
            <a:r>
              <a:rPr lang="ru-RU" sz="2400" i="1" u="sng" dirty="0" smtClean="0"/>
              <a:t>команде    </a:t>
            </a:r>
            <a:r>
              <a:rPr lang="ru-RU" sz="2400" i="1" u="sng" dirty="0" smtClean="0">
                <a:solidFill>
                  <a:srgbClr val="FF0000"/>
                </a:solidFill>
              </a:rPr>
              <a:t>Грамотеи</a:t>
            </a:r>
            <a:endParaRPr lang="ru-RU" sz="2400" u="sng" dirty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</a:pPr>
            <a:r>
              <a:rPr lang="ru-RU" sz="2400" dirty="0"/>
              <a:t>Что означает выражение «Яблоку негде упасть»? </a:t>
            </a:r>
            <a:endParaRPr lang="ru-RU" sz="2400" dirty="0" smtClean="0"/>
          </a:p>
          <a:p>
            <a:pPr>
              <a:buFont typeface="+mj-lt"/>
              <a:buAutoNum type="arabicPeriod"/>
            </a:pPr>
            <a:r>
              <a:rPr lang="ru-RU" sz="2400" dirty="0" smtClean="0"/>
              <a:t>Закончи</a:t>
            </a:r>
            <a:r>
              <a:rPr lang="ru-RU" sz="2400" dirty="0"/>
              <a:t>: «Слово не воробей</a:t>
            </a:r>
            <a:r>
              <a:rPr lang="ru-RU" sz="2400" dirty="0" smtClean="0"/>
              <a:t>….</a:t>
            </a:r>
            <a:endParaRPr lang="ru-RU" sz="2400" dirty="0"/>
          </a:p>
          <a:p>
            <a:pPr>
              <a:buFont typeface="+mj-lt"/>
              <a:buAutoNum type="arabicPeriod"/>
            </a:pPr>
            <a:r>
              <a:rPr lang="ru-RU" sz="2400" dirty="0"/>
              <a:t>Назови синоним слова </a:t>
            </a:r>
            <a:r>
              <a:rPr lang="ru-RU" sz="2400" i="1" dirty="0"/>
              <a:t>актёр</a:t>
            </a:r>
            <a:r>
              <a:rPr lang="ru-RU" sz="2400" dirty="0"/>
              <a:t>. </a:t>
            </a:r>
            <a:endParaRPr lang="ru-RU" sz="2400" dirty="0" smtClean="0"/>
          </a:p>
          <a:p>
            <a:pPr>
              <a:buFont typeface="+mj-lt"/>
              <a:buAutoNum type="arabicPeriod"/>
            </a:pPr>
            <a:r>
              <a:rPr lang="ru-RU" sz="2400" dirty="0" smtClean="0"/>
              <a:t>Замените </a:t>
            </a:r>
            <a:r>
              <a:rPr lang="ru-RU" sz="2400" dirty="0"/>
              <a:t>словосочетание одним словом: «огромный, бесформенный кусок льда</a:t>
            </a:r>
            <a:r>
              <a:rPr lang="ru-RU" sz="2400" dirty="0" smtClean="0"/>
              <a:t>»</a:t>
            </a:r>
          </a:p>
          <a:p>
            <a:pPr>
              <a:buFont typeface="+mj-lt"/>
              <a:buAutoNum type="arabicPeriod"/>
            </a:pPr>
            <a:r>
              <a:rPr lang="ru-RU" sz="2400" dirty="0" smtClean="0"/>
              <a:t> В </a:t>
            </a:r>
            <a:r>
              <a:rPr lang="ru-RU" sz="2400" dirty="0"/>
              <a:t>каком словосочетании слово мягкий употребляется в переносном значении: мягкий характер или мягкий воск? </a:t>
            </a:r>
          </a:p>
          <a:p>
            <a:pPr>
              <a:buFont typeface="+mj-lt"/>
              <a:buAutoNum type="arabicPeriod"/>
            </a:pPr>
            <a:r>
              <a:rPr lang="ru-RU" sz="2400" dirty="0" smtClean="0"/>
              <a:t>Что </a:t>
            </a:r>
            <a:r>
              <a:rPr lang="ru-RU" sz="2400" dirty="0"/>
              <a:t>означает </a:t>
            </a:r>
            <a:r>
              <a:rPr lang="ru-RU" sz="2400" dirty="0" smtClean="0"/>
              <a:t>латинское имя </a:t>
            </a:r>
            <a:r>
              <a:rPr lang="ru-RU" sz="2400" dirty="0"/>
              <a:t>Виктор? </a:t>
            </a:r>
            <a:endParaRPr lang="ru-RU" sz="2400" dirty="0" smtClean="0"/>
          </a:p>
          <a:p>
            <a:pPr>
              <a:buFont typeface="+mj-lt"/>
              <a:buAutoNum type="arabicPeriod"/>
            </a:pPr>
            <a:r>
              <a:rPr lang="ru-RU" sz="2400" dirty="0" smtClean="0"/>
              <a:t>Подберите </a:t>
            </a:r>
            <a:r>
              <a:rPr lang="ru-RU" sz="2400" dirty="0"/>
              <a:t>к старославянизму </a:t>
            </a:r>
            <a:r>
              <a:rPr lang="ru-RU" sz="2400" i="1" dirty="0"/>
              <a:t>ланита </a:t>
            </a:r>
            <a:r>
              <a:rPr lang="ru-RU" sz="2400" dirty="0"/>
              <a:t>русское соответствие. </a:t>
            </a:r>
            <a:endParaRPr lang="ru-RU" sz="2400" dirty="0" smtClean="0"/>
          </a:p>
          <a:p>
            <a:pPr>
              <a:buFont typeface="+mj-lt"/>
              <a:buAutoNum type="arabicPeriod"/>
            </a:pPr>
            <a:r>
              <a:rPr lang="ru-RU" sz="2400" dirty="0" smtClean="0"/>
              <a:t>Назови </a:t>
            </a:r>
            <a:r>
              <a:rPr lang="ru-RU" sz="2400" dirty="0"/>
              <a:t>одним словом: учреждение, занимающееся собранием и хранением редких памятников истории, искусства. </a:t>
            </a:r>
            <a:endParaRPr lang="ru-RU" sz="2400" dirty="0" smtClean="0"/>
          </a:p>
          <a:p>
            <a:pPr>
              <a:buFont typeface="+mj-lt"/>
              <a:buAutoNum type="arabicPeriod"/>
            </a:pPr>
            <a:r>
              <a:rPr lang="ru-RU" sz="2400" dirty="0"/>
              <a:t>Я – синоним луны и омоним двенадцатой части года. Кто я? </a:t>
            </a:r>
          </a:p>
          <a:p>
            <a:pPr>
              <a:buFont typeface="+mj-lt"/>
              <a:buAutoNum type="arabicPeriod"/>
            </a:pPr>
            <a:r>
              <a:rPr lang="ru-RU" sz="2400" dirty="0"/>
              <a:t>Замените фразеологизмом следующую фразу: не сговоришься, не договоришься, никакого дела не сделаешь, с кем-либо. </a:t>
            </a:r>
          </a:p>
          <a:p>
            <a:pPr>
              <a:buFont typeface="+mj-lt"/>
              <a:buAutoNum type="arabicPeriod"/>
            </a:pPr>
            <a:endParaRPr lang="ru-RU" sz="2400" dirty="0" smtClean="0"/>
          </a:p>
          <a:p>
            <a:r>
              <a:rPr lang="ru-RU" dirty="0"/>
              <a:t/>
            </a:r>
            <a:br>
              <a:rPr lang="ru-RU" dirty="0"/>
            </a:b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9417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908720"/>
            <a:ext cx="7992888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sz="4400" dirty="0">
                <a:effectLst/>
              </a:rPr>
              <a:t>Русский язык – один из богатейших </a:t>
            </a:r>
            <a:r>
              <a:rPr lang="ru-RU" sz="4400" dirty="0" smtClean="0">
                <a:effectLst/>
              </a:rPr>
              <a:t>и выразительных </a:t>
            </a:r>
            <a:r>
              <a:rPr lang="ru-RU" sz="4400" dirty="0">
                <a:effectLst/>
              </a:rPr>
              <a:t>языков мира. </a:t>
            </a:r>
            <a:r>
              <a:rPr lang="ru-RU" sz="4400" dirty="0" smtClean="0">
                <a:effectLst/>
              </a:rPr>
              <a:t/>
            </a:r>
            <a:br>
              <a:rPr lang="ru-RU" sz="4400" dirty="0" smtClean="0">
                <a:effectLst/>
              </a:rPr>
            </a:br>
            <a:r>
              <a:rPr lang="ru-RU" sz="4400" dirty="0" smtClean="0">
                <a:effectLst/>
              </a:rPr>
              <a:t>О </a:t>
            </a:r>
            <a:r>
              <a:rPr lang="ru-RU" sz="4400" dirty="0">
                <a:effectLst/>
              </a:rPr>
              <a:t>его достоинствах, возможностях говорили многие.</a:t>
            </a:r>
            <a:br>
              <a:rPr lang="ru-RU" sz="4400" dirty="0">
                <a:effectLst/>
              </a:rPr>
            </a:b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62619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35292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u="sng" dirty="0"/>
              <a:t>В</a:t>
            </a:r>
            <a:r>
              <a:rPr lang="ru-RU" sz="2400" i="1" u="sng" dirty="0" smtClean="0"/>
              <a:t>опросы команде   </a:t>
            </a:r>
            <a:r>
              <a:rPr lang="ru-RU" sz="2400" i="1" u="sng" dirty="0" smtClean="0">
                <a:solidFill>
                  <a:srgbClr val="FF0000"/>
                </a:solidFill>
              </a:rPr>
              <a:t>Знатоки  </a:t>
            </a:r>
            <a:endParaRPr lang="ru-RU" sz="2400" u="sng" dirty="0">
              <a:solidFill>
                <a:srgbClr val="FF0000"/>
              </a:solidFill>
            </a:endParaRPr>
          </a:p>
          <a:p>
            <a:r>
              <a:rPr lang="ru-RU" sz="2400" dirty="0" smtClean="0"/>
              <a:t>1.Что </a:t>
            </a:r>
            <a:r>
              <a:rPr lang="ru-RU" sz="2400" dirty="0"/>
              <a:t>означает выражение: «Как рыба в воде»? </a:t>
            </a:r>
            <a:endParaRPr lang="ru-RU" sz="2400" dirty="0" smtClean="0"/>
          </a:p>
          <a:p>
            <a:r>
              <a:rPr lang="ru-RU" sz="2400" dirty="0" smtClean="0"/>
              <a:t>2.Закончи</a:t>
            </a:r>
            <a:r>
              <a:rPr lang="ru-RU" sz="2400" dirty="0"/>
              <a:t>: «Не имей сто рублей,…….» </a:t>
            </a:r>
            <a:endParaRPr lang="ru-RU" sz="2400" dirty="0" smtClean="0"/>
          </a:p>
          <a:p>
            <a:r>
              <a:rPr lang="ru-RU" sz="2400" dirty="0" smtClean="0"/>
              <a:t>3.Назови </a:t>
            </a:r>
            <a:r>
              <a:rPr lang="ru-RU" sz="2400" dirty="0"/>
              <a:t>синоним слова </a:t>
            </a:r>
            <a:r>
              <a:rPr lang="ru-RU" sz="2400" i="1" dirty="0"/>
              <a:t>тревога</a:t>
            </a:r>
            <a:r>
              <a:rPr lang="ru-RU" sz="2400" dirty="0"/>
              <a:t> 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4.Замените </a:t>
            </a:r>
            <a:r>
              <a:rPr lang="ru-RU" sz="2400" dirty="0"/>
              <a:t>словосочетание одним словом: человек одинакового возраста с кем-нибудь. </a:t>
            </a:r>
            <a:endParaRPr lang="ru-RU" sz="2400" dirty="0" smtClean="0"/>
          </a:p>
          <a:p>
            <a:r>
              <a:rPr lang="ru-RU" sz="2400" dirty="0" smtClean="0"/>
              <a:t>5.В </a:t>
            </a:r>
            <a:r>
              <a:rPr lang="ru-RU" sz="2400" dirty="0"/>
              <a:t>каком словосочетании слово тёмная употребляется в прямом значении: тёмная ночь или тёмная душа? </a:t>
            </a:r>
            <a:endParaRPr lang="ru-RU" sz="2400" dirty="0" smtClean="0"/>
          </a:p>
          <a:p>
            <a:r>
              <a:rPr lang="ru-RU" sz="2400" dirty="0" smtClean="0"/>
              <a:t>6.Что </a:t>
            </a:r>
            <a:r>
              <a:rPr lang="ru-RU" sz="2400" dirty="0"/>
              <a:t>означает </a:t>
            </a:r>
            <a:r>
              <a:rPr lang="ru-RU" sz="2400" dirty="0" smtClean="0"/>
              <a:t>греческое имя Екатерина? </a:t>
            </a:r>
            <a:endParaRPr lang="ru-RU" sz="2400" dirty="0"/>
          </a:p>
          <a:p>
            <a:r>
              <a:rPr lang="ru-RU" sz="2400" dirty="0" smtClean="0"/>
              <a:t>7.Подберите </a:t>
            </a:r>
            <a:r>
              <a:rPr lang="ru-RU" sz="2400" dirty="0"/>
              <a:t>к старославянизму </a:t>
            </a:r>
            <a:r>
              <a:rPr lang="ru-RU" sz="2400" i="1" dirty="0"/>
              <a:t>уста </a:t>
            </a:r>
            <a:r>
              <a:rPr lang="ru-RU" sz="2400" dirty="0"/>
              <a:t>русское соответствие. </a:t>
            </a:r>
            <a:endParaRPr lang="ru-RU" sz="2400" dirty="0" smtClean="0"/>
          </a:p>
          <a:p>
            <a:r>
              <a:rPr lang="ru-RU" sz="2400" dirty="0"/>
              <a:t>8</a:t>
            </a:r>
            <a:r>
              <a:rPr lang="ru-RU" sz="2400" dirty="0" smtClean="0"/>
              <a:t>.Назови </a:t>
            </a:r>
            <a:r>
              <a:rPr lang="ru-RU" sz="2400" dirty="0"/>
              <a:t>одним словом: денежная или другая награда за успехи в чём-нибудь. </a:t>
            </a:r>
            <a:endParaRPr lang="ru-RU" sz="2400" dirty="0" smtClean="0"/>
          </a:p>
          <a:p>
            <a:r>
              <a:rPr lang="ru-RU" sz="2400" dirty="0" smtClean="0"/>
              <a:t>9.Я </a:t>
            </a:r>
            <a:r>
              <a:rPr lang="ru-RU" sz="2400" dirty="0"/>
              <a:t>– синоним </a:t>
            </a:r>
            <a:r>
              <a:rPr lang="ru-RU" sz="2400" dirty="0" smtClean="0"/>
              <a:t>осьминога, а </a:t>
            </a:r>
            <a:r>
              <a:rPr lang="ru-RU" sz="2400" dirty="0"/>
              <a:t>без </a:t>
            </a:r>
            <a:r>
              <a:rPr lang="ru-RU" sz="2400" i="1" dirty="0"/>
              <a:t>с</a:t>
            </a:r>
            <a:r>
              <a:rPr lang="ru-RU" sz="2400" dirty="0"/>
              <a:t> – в метле нас много. </a:t>
            </a:r>
          </a:p>
          <a:p>
            <a:r>
              <a:rPr lang="ru-RU" sz="2400" dirty="0" smtClean="0"/>
              <a:t>10.Замените </a:t>
            </a:r>
            <a:r>
              <a:rPr lang="ru-RU" sz="2400" dirty="0"/>
              <a:t>фразеологизмом следующую фразу: совсем, совершенно новый, только что сделанный, изготовленный. </a:t>
            </a:r>
          </a:p>
          <a:p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7685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2440321"/>
            <a:ext cx="69220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dirty="0">
                <a:solidFill>
                  <a:srgbClr val="7030A0"/>
                </a:solidFill>
              </a:rPr>
              <a:t>Подведение </a:t>
            </a:r>
            <a:r>
              <a:rPr lang="ru-RU" sz="5400" b="1" i="1" dirty="0" smtClean="0">
                <a:solidFill>
                  <a:srgbClr val="7030A0"/>
                </a:solidFill>
              </a:rPr>
              <a:t>итогов</a:t>
            </a:r>
            <a:endParaRPr lang="ru-RU" sz="5400" dirty="0"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6882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4942" y="908720"/>
            <a:ext cx="7268336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</a:rPr>
              <a:t>МОЛОДЦЫ!!!</a:t>
            </a:r>
          </a:p>
          <a:p>
            <a:endParaRPr lang="ru-RU" sz="5400" b="1" dirty="0">
              <a:solidFill>
                <a:srgbClr val="7030A0"/>
              </a:solidFill>
            </a:endParaRPr>
          </a:p>
          <a:p>
            <a:pPr algn="ctr"/>
            <a:r>
              <a:rPr lang="ru-RU" sz="5400" b="1" dirty="0" smtClean="0">
                <a:solidFill>
                  <a:srgbClr val="7030A0"/>
                </a:solidFill>
              </a:rPr>
              <a:t>ВСЕМ СПАСИБО!!!</a:t>
            </a:r>
          </a:p>
          <a:p>
            <a:endParaRPr lang="ru-RU" sz="54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5400" b="1" dirty="0" smtClean="0">
                <a:solidFill>
                  <a:srgbClr val="7030A0"/>
                </a:solidFill>
              </a:rPr>
              <a:t>ДО НОВЫХ ВСТРЕЧ!!!</a:t>
            </a:r>
            <a:endParaRPr lang="ru-RU" sz="5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28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3744416" cy="4176464"/>
          </a:xfrm>
        </p:spPr>
        <p:txBody>
          <a:bodyPr/>
          <a:lstStyle/>
          <a:p>
            <a:pPr marL="0" indent="0" algn="l">
              <a:spcAft>
                <a:spcPts val="0"/>
              </a:spcAft>
              <a:buNone/>
            </a:pPr>
            <a:r>
              <a:rPr lang="ru-RU" sz="2800" dirty="0" smtClean="0">
                <a:effectLst/>
              </a:rPr>
              <a:t>«</a:t>
            </a:r>
            <a:r>
              <a:rPr lang="ru-RU" sz="2800" dirty="0">
                <a:effectLst/>
              </a:rPr>
              <a:t>Берегите </a:t>
            </a:r>
            <a:r>
              <a:rPr lang="ru-RU" sz="2800" dirty="0" smtClean="0">
                <a:effectLst/>
              </a:rPr>
              <a:t>наш язык</a:t>
            </a:r>
            <a:r>
              <a:rPr lang="ru-RU" sz="2800" dirty="0">
                <a:effectLst/>
              </a:rPr>
              <a:t>, </a:t>
            </a:r>
            <a:r>
              <a:rPr lang="ru-RU" sz="2800" dirty="0" smtClean="0">
                <a:effectLst/>
              </a:rPr>
              <a:t/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наш </a:t>
            </a:r>
            <a:r>
              <a:rPr lang="ru-RU" sz="2800" dirty="0">
                <a:effectLst/>
              </a:rPr>
              <a:t>прекрасный русский язык, </a:t>
            </a:r>
            <a:r>
              <a:rPr lang="ru-RU" sz="2800" dirty="0" smtClean="0">
                <a:effectLst/>
              </a:rPr>
              <a:t/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это </a:t>
            </a:r>
            <a:r>
              <a:rPr lang="ru-RU" sz="2800" dirty="0">
                <a:effectLst/>
              </a:rPr>
              <a:t>клад, это достояние… </a:t>
            </a:r>
            <a:r>
              <a:rPr lang="ru-RU" sz="2800" dirty="0" smtClean="0">
                <a:effectLst/>
              </a:rPr>
              <a:t/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Обращайтесь </a:t>
            </a:r>
            <a:r>
              <a:rPr lang="ru-RU" sz="2800" dirty="0">
                <a:effectLst/>
              </a:rPr>
              <a:t>почтительно с этим могущественным орудием; в руках умелых оно в состоянии совершать чудеса</a:t>
            </a:r>
            <a:r>
              <a:rPr lang="ru-RU" sz="2800" dirty="0" smtClean="0">
                <a:effectLst/>
              </a:rPr>
              <a:t>»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2976782" y="6237312"/>
            <a:ext cx="2470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latin typeface="Times New Roman"/>
                <a:ea typeface="Times New Roman"/>
                <a:cs typeface="+mj-cs"/>
              </a:rPr>
              <a:t>И.С. Тургенев</a:t>
            </a:r>
            <a:endParaRPr lang="ru-RU" dirty="0"/>
          </a:p>
        </p:txBody>
      </p:sp>
      <p:pic>
        <p:nvPicPr>
          <p:cNvPr id="2052" name="Picture 4" descr="http://stene.ru/wp-content/uploads/2015/05/portret-pisatelya-i.s.turgeneva.-18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6632"/>
            <a:ext cx="4630596" cy="587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71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692696"/>
            <a:ext cx="30963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Русский язык – как радуга после весеннего ливня, меткий – как стрелы, певучий и богатый, задушевный – как песни над колыбелью”. </a:t>
            </a:r>
          </a:p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15816" y="6219411"/>
            <a:ext cx="22365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2800" dirty="0" err="1" smtClean="0">
                <a:solidFill>
                  <a:prstClr val="black"/>
                </a:solidFill>
              </a:rPr>
              <a:t>А.К.Толстой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57200"/>
            <a:ext cx="5004048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639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68" y="712486"/>
            <a:ext cx="7847013" cy="2359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5536" y="3923359"/>
            <a:ext cx="83529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Грамотеи   Знатоки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023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980728"/>
            <a:ext cx="6512511" cy="114300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i="1" u="sng" dirty="0">
                <a:solidFill>
                  <a:schemeClr val="accent6"/>
                </a:solidFill>
                <a:effectLst/>
                <a:latin typeface="Times New Roman"/>
                <a:ea typeface="Times New Roman"/>
                <a:cs typeface="+mn-cs"/>
              </a:rPr>
              <a:t>Игра «Счастливый случай</a:t>
            </a:r>
            <a:r>
              <a:rPr lang="ru-RU" sz="3600" i="1" u="sng" dirty="0" smtClean="0">
                <a:solidFill>
                  <a:schemeClr val="accent6"/>
                </a:solidFill>
                <a:effectLst/>
                <a:latin typeface="Times New Roman"/>
                <a:ea typeface="Times New Roman"/>
                <a:cs typeface="+mn-cs"/>
              </a:rPr>
              <a:t>»</a:t>
            </a:r>
            <a:br>
              <a:rPr lang="ru-RU" sz="3600" i="1" u="sng" dirty="0" smtClean="0">
                <a:solidFill>
                  <a:schemeClr val="accent6"/>
                </a:solidFill>
                <a:effectLst/>
                <a:latin typeface="Times New Roman"/>
                <a:ea typeface="Times New Roman"/>
                <a:cs typeface="+mn-cs"/>
              </a:rPr>
            </a:br>
            <a:r>
              <a:rPr lang="ru-RU" sz="3600" i="1" u="sng" dirty="0">
                <a:solidFill>
                  <a:schemeClr val="accent6"/>
                </a:solidFill>
                <a:effectLst/>
                <a:latin typeface="Times New Roman"/>
                <a:ea typeface="Times New Roman"/>
                <a:cs typeface="+mn-cs"/>
              </a:rPr>
              <a:t/>
            </a:r>
            <a:br>
              <a:rPr lang="ru-RU" sz="3600" i="1" u="sng" dirty="0">
                <a:solidFill>
                  <a:schemeClr val="accent6"/>
                </a:solidFill>
                <a:effectLst/>
                <a:latin typeface="Times New Roman"/>
                <a:ea typeface="Times New Roman"/>
                <a:cs typeface="+mn-cs"/>
              </a:rPr>
            </a:br>
            <a:r>
              <a:rPr lang="ru-RU" sz="3600" i="1" dirty="0" smtClean="0">
                <a:solidFill>
                  <a:schemeClr val="accent6"/>
                </a:solidFill>
                <a:effectLst/>
              </a:rPr>
              <a:t>Первый гейм</a:t>
            </a:r>
            <a:br>
              <a:rPr lang="ru-RU" sz="3600" i="1" dirty="0" smtClean="0">
                <a:solidFill>
                  <a:schemeClr val="accent6"/>
                </a:solidFill>
                <a:effectLst/>
              </a:rPr>
            </a:br>
            <a:r>
              <a:rPr lang="ru-RU" sz="3600" i="1" dirty="0" smtClean="0">
                <a:solidFill>
                  <a:schemeClr val="accent6"/>
                </a:solidFill>
                <a:effectLst/>
              </a:rPr>
              <a:t>(разминка) </a:t>
            </a:r>
            <a:br>
              <a:rPr lang="ru-RU" sz="3600" i="1" dirty="0" smtClean="0">
                <a:solidFill>
                  <a:schemeClr val="accent6"/>
                </a:solidFill>
                <a:effectLst/>
              </a:rPr>
            </a:br>
            <a:r>
              <a:rPr lang="ru-RU" sz="3600" i="1" dirty="0" smtClean="0">
                <a:solidFill>
                  <a:schemeClr val="accent6"/>
                </a:solidFill>
                <a:effectLst/>
              </a:rPr>
              <a:t/>
            </a:r>
            <a:br>
              <a:rPr lang="ru-RU" sz="3600" i="1" dirty="0" smtClean="0">
                <a:solidFill>
                  <a:schemeClr val="accent6"/>
                </a:solidFill>
                <a:effectLst/>
              </a:rPr>
            </a:br>
            <a:r>
              <a:rPr lang="ru-RU" sz="4000" i="1" dirty="0" smtClean="0">
                <a:solidFill>
                  <a:schemeClr val="accent6"/>
                </a:solidFill>
                <a:effectLst/>
              </a:rPr>
              <a:t>« </a:t>
            </a:r>
            <a:r>
              <a:rPr lang="ru-RU" sz="4000" i="1" dirty="0">
                <a:solidFill>
                  <a:schemeClr val="accent6"/>
                </a:solidFill>
                <a:effectLst/>
              </a:rPr>
              <a:t>Дальше, дальше…»</a:t>
            </a:r>
            <a:r>
              <a:rPr lang="ru-RU" sz="3600" dirty="0">
                <a:solidFill>
                  <a:schemeClr val="accent6"/>
                </a:solidFill>
                <a:effectLst/>
              </a:rPr>
              <a:t/>
            </a:r>
            <a:br>
              <a:rPr lang="ru-RU" sz="3600" dirty="0">
                <a:solidFill>
                  <a:schemeClr val="accent6"/>
                </a:solidFill>
                <a:effectLst/>
              </a:rPr>
            </a:br>
            <a:r>
              <a:rPr lang="ru-RU" sz="3600" b="0" dirty="0">
                <a:solidFill>
                  <a:schemeClr val="accent6"/>
                </a:solidFill>
                <a:effectLst/>
                <a:ea typeface="+mn-ea"/>
                <a:cs typeface="+mn-cs"/>
              </a:rPr>
              <a:t/>
            </a:r>
            <a:br>
              <a:rPr lang="ru-RU" sz="3600" b="0" dirty="0">
                <a:solidFill>
                  <a:schemeClr val="accent6"/>
                </a:solidFill>
                <a:effectLst/>
                <a:ea typeface="+mn-ea"/>
                <a:cs typeface="+mn-cs"/>
              </a:rPr>
            </a:br>
            <a:endParaRPr lang="ru-RU" sz="36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116632"/>
            <a:ext cx="842493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  </a:t>
            </a:r>
            <a:r>
              <a:rPr lang="ru-RU" sz="2800" b="1" i="1" u="sng" dirty="0"/>
              <a:t>Вопросы для </a:t>
            </a:r>
            <a:r>
              <a:rPr lang="ru-RU" sz="2800" b="1" i="1" u="sng" dirty="0" smtClean="0"/>
              <a:t> команды «Грамотеи»</a:t>
            </a:r>
          </a:p>
          <a:p>
            <a:pPr algn="ctr"/>
            <a:endParaRPr lang="ru-RU" sz="2800" b="1" i="1" dirty="0"/>
          </a:p>
          <a:p>
            <a:r>
              <a:rPr lang="ru-RU" sz="2800" dirty="0"/>
              <a:t>1. Сколько букв в русском алфавите? </a:t>
            </a:r>
            <a:br>
              <a:rPr lang="ru-RU" sz="2800" dirty="0"/>
            </a:br>
            <a:r>
              <a:rPr lang="ru-RU" sz="2800" dirty="0"/>
              <a:t>2. Часть слова, которая стоит перед корнем. </a:t>
            </a:r>
            <a:br>
              <a:rPr lang="ru-RU" sz="2800" dirty="0"/>
            </a:br>
            <a:r>
              <a:rPr lang="ru-RU" sz="2800" dirty="0"/>
              <a:t>3. Главные члены предложения. </a:t>
            </a:r>
            <a:br>
              <a:rPr lang="ru-RU" sz="2800" dirty="0"/>
            </a:br>
            <a:r>
              <a:rPr lang="ru-RU" sz="2800" dirty="0"/>
              <a:t>4. Сколько гласных звуков в нашем языке? </a:t>
            </a:r>
            <a:br>
              <a:rPr lang="ru-RU" sz="2800" dirty="0"/>
            </a:br>
            <a:r>
              <a:rPr lang="ru-RU" sz="2800" dirty="0"/>
              <a:t>5. Сколько всегда мягких согласных в русском языке? </a:t>
            </a:r>
            <a:br>
              <a:rPr lang="ru-RU" sz="2800" dirty="0"/>
            </a:br>
            <a:r>
              <a:rPr lang="ru-RU" sz="2800" dirty="0"/>
              <a:t>6. Эта часть речи обозначает предмет и отвечает на вопросы </a:t>
            </a:r>
            <a:r>
              <a:rPr lang="ru-RU" sz="2800" i="1" dirty="0"/>
              <a:t>кто</a:t>
            </a:r>
            <a:r>
              <a:rPr lang="ru-RU" sz="2800" dirty="0"/>
              <a:t>? </a:t>
            </a:r>
            <a:r>
              <a:rPr lang="ru-RU" sz="2800" i="1" dirty="0"/>
              <a:t>что</a:t>
            </a:r>
            <a:r>
              <a:rPr lang="ru-RU" sz="2800" dirty="0"/>
              <a:t>? </a:t>
            </a:r>
            <a:br>
              <a:rPr lang="ru-RU" sz="2800" dirty="0"/>
            </a:br>
            <a:r>
              <a:rPr lang="ru-RU" sz="2800" dirty="0"/>
              <a:t>7. Как называются слова, близкие по значению, но разные по звучанию? </a:t>
            </a:r>
            <a:br>
              <a:rPr lang="ru-RU" sz="2800" dirty="0"/>
            </a:br>
            <a:r>
              <a:rPr lang="ru-RU" sz="2800" dirty="0" smtClean="0"/>
              <a:t>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6537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82047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8. Какой знак препинания чаще всего используется в конце предложения? </a:t>
            </a:r>
          </a:p>
          <a:p>
            <a:r>
              <a:rPr lang="ru-RU" sz="2800" dirty="0" smtClean="0"/>
              <a:t>9</a:t>
            </a:r>
            <a:r>
              <a:rPr lang="ru-RU" sz="2800" dirty="0"/>
              <a:t>. Как назвать одним словом и </a:t>
            </a:r>
            <a:r>
              <a:rPr lang="ru-RU" sz="2800" dirty="0" err="1"/>
              <a:t>Тортилу</a:t>
            </a:r>
            <a:r>
              <a:rPr lang="ru-RU" sz="2800" dirty="0"/>
              <a:t>, и медлительного человека? </a:t>
            </a:r>
          </a:p>
          <a:p>
            <a:r>
              <a:rPr lang="ru-RU" sz="2800" dirty="0"/>
              <a:t>10. Два или несколько предложений, связанных по смыслу. </a:t>
            </a:r>
          </a:p>
          <a:p>
            <a:r>
              <a:rPr lang="ru-RU" sz="2800" dirty="0"/>
              <a:t>11. Значок – обозначение звуков на письме. </a:t>
            </a:r>
          </a:p>
          <a:p>
            <a:r>
              <a:rPr lang="ru-RU" sz="2800" dirty="0"/>
              <a:t>12. Общая часть родственных, или однокоренных, слов. </a:t>
            </a:r>
          </a:p>
          <a:p>
            <a:r>
              <a:rPr lang="ru-RU" sz="2800" dirty="0"/>
              <a:t>13. Пишется после приставок, которые оканчиваются на согласную, </a:t>
            </a:r>
            <a:r>
              <a:rPr lang="ru-RU" sz="2800" dirty="0" smtClean="0"/>
              <a:t>перед буквами </a:t>
            </a:r>
            <a:r>
              <a:rPr lang="ru-RU" sz="2800" dirty="0"/>
              <a:t>е, ё, я, ю.</a:t>
            </a:r>
          </a:p>
          <a:p>
            <a:r>
              <a:rPr lang="ru-RU" sz="2800" dirty="0" smtClean="0"/>
              <a:t> 14</a:t>
            </a:r>
            <a:r>
              <a:rPr lang="ru-RU" sz="2800" dirty="0"/>
              <a:t>. Эта часть речи служит для связи слов в предложении </a:t>
            </a:r>
          </a:p>
        </p:txBody>
      </p:sp>
    </p:spTree>
    <p:extLst>
      <p:ext uri="{BB962C8B-B14F-4D97-AF65-F5344CB8AC3E}">
        <p14:creationId xmlns:p14="http://schemas.microsoft.com/office/powerpoint/2010/main" val="301319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2" y="404664"/>
            <a:ext cx="8856985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u="sng" dirty="0"/>
              <a:t>Вопросы </a:t>
            </a:r>
            <a:r>
              <a:rPr lang="ru-RU" sz="2800" b="1" i="1" u="sng" dirty="0" smtClean="0"/>
              <a:t>для команды « Знатоки»</a:t>
            </a:r>
          </a:p>
          <a:p>
            <a:pPr algn="ctr"/>
            <a:endParaRPr lang="ru-RU" sz="2800" b="1" i="1" dirty="0"/>
          </a:p>
          <a:p>
            <a:r>
              <a:rPr lang="ru-RU" sz="2800" dirty="0"/>
              <a:t>1. Принятый порядок расположения букв в азбуке. </a:t>
            </a:r>
            <a:br>
              <a:rPr lang="ru-RU" sz="2800" dirty="0"/>
            </a:br>
            <a:r>
              <a:rPr lang="ru-RU" sz="2800" dirty="0"/>
              <a:t>2. Часть слова, которая стоит после корня и служит для образования новых </a:t>
            </a:r>
            <a:r>
              <a:rPr lang="ru-RU" sz="2800" dirty="0" smtClean="0"/>
              <a:t>слов.</a:t>
            </a:r>
            <a:endParaRPr lang="ru-RU" sz="2800" dirty="0"/>
          </a:p>
          <a:p>
            <a:r>
              <a:rPr lang="ru-RU" sz="2800" dirty="0"/>
              <a:t>3. В предложении есть главные члены предложения и … </a:t>
            </a:r>
            <a:endParaRPr lang="ru-RU" sz="2800" dirty="0" smtClean="0"/>
          </a:p>
          <a:p>
            <a:r>
              <a:rPr lang="ru-RU" sz="2800" dirty="0" smtClean="0"/>
              <a:t>4</a:t>
            </a:r>
            <a:r>
              <a:rPr lang="ru-RU" sz="2800" dirty="0"/>
              <a:t>. Сколько гласных букв в нашем языке? </a:t>
            </a:r>
            <a:br>
              <a:rPr lang="ru-RU" sz="2800" dirty="0"/>
            </a:br>
            <a:r>
              <a:rPr lang="ru-RU" sz="2800" dirty="0"/>
              <a:t>5. Сколько пар по звонкости – глухости в русском языке? </a:t>
            </a:r>
            <a:br>
              <a:rPr lang="ru-RU" sz="2800" dirty="0"/>
            </a:br>
            <a:r>
              <a:rPr lang="ru-RU" sz="2800" dirty="0"/>
              <a:t>6. Эта часть речи обозначает признак предмета и отвечает на вопросы </a:t>
            </a:r>
            <a:r>
              <a:rPr lang="ru-RU" sz="2800" i="1" dirty="0"/>
              <a:t>какой</a:t>
            </a:r>
            <a:r>
              <a:rPr lang="ru-RU" sz="2800" dirty="0"/>
              <a:t>? </a:t>
            </a:r>
            <a:r>
              <a:rPr lang="ru-RU" sz="2800" i="1" dirty="0"/>
              <a:t>какая</a:t>
            </a:r>
            <a:r>
              <a:rPr lang="ru-RU" sz="2800" dirty="0"/>
              <a:t>? </a:t>
            </a:r>
            <a:r>
              <a:rPr lang="ru-RU" sz="2800" i="1" dirty="0"/>
              <a:t>какое</a:t>
            </a:r>
            <a:r>
              <a:rPr lang="ru-RU" sz="2800" dirty="0"/>
              <a:t>? </a:t>
            </a:r>
            <a:r>
              <a:rPr lang="ru-RU" sz="2800" i="1" dirty="0"/>
              <a:t>какие</a:t>
            </a:r>
            <a:r>
              <a:rPr lang="ru-RU" sz="2800" dirty="0"/>
              <a:t>? </a:t>
            </a:r>
            <a:br>
              <a:rPr lang="ru-RU" sz="2800" dirty="0"/>
            </a:br>
            <a:r>
              <a:rPr lang="ru-RU" sz="2800" dirty="0"/>
              <a:t>7. Каким словом можно назвать и дорожную разметку, и животное? 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3093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280</TotalTime>
  <Words>642</Words>
  <Application>Microsoft Office PowerPoint</Application>
  <PresentationFormat>Экран (4:3)</PresentationFormat>
  <Paragraphs>114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Calibri</vt:lpstr>
      <vt:lpstr>Georgia</vt:lpstr>
      <vt:lpstr>Tahoma</vt:lpstr>
      <vt:lpstr>Times New Roman</vt:lpstr>
      <vt:lpstr>Trebuchet MS</vt:lpstr>
      <vt:lpstr>Воздушный поток</vt:lpstr>
      <vt:lpstr>Интеллектуальная игра  по родному  языку «Счастливый случай» </vt:lpstr>
      <vt:lpstr>Русский язык – один из богатейших и выразительных языков мира.  О его достоинствах, возможностях говорили многие. </vt:lpstr>
      <vt:lpstr>«Берегите наш язык,  наш прекрасный русский язык,  это клад, это достояние…  Обращайтесь почтительно с этим могущественным орудием; в руках умелых оно в состоянии совершать чудеса»</vt:lpstr>
      <vt:lpstr>Презентация PowerPoint</vt:lpstr>
      <vt:lpstr>Презентация PowerPoint</vt:lpstr>
      <vt:lpstr>Игра «Счастливый случай»  Первый гейм (разминка)   « Дальше, дальше…»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Интеллектуальная игра  по русскому языку  «Счастливый случай»</dc:title>
  <dc:creator>xxxx</dc:creator>
  <cp:lastModifiedBy>Dell</cp:lastModifiedBy>
  <cp:revision>20</cp:revision>
  <dcterms:created xsi:type="dcterms:W3CDTF">2017-02-04T04:56:27Z</dcterms:created>
  <dcterms:modified xsi:type="dcterms:W3CDTF">2026-07-08T20:22:51Z</dcterms:modified>
</cp:coreProperties>
</file>